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6" r:id="rId9"/>
    <p:sldId id="271" r:id="rId10"/>
    <p:sldId id="262" r:id="rId11"/>
    <p:sldId id="274" r:id="rId12"/>
    <p:sldId id="278" r:id="rId13"/>
    <p:sldId id="269" r:id="rId14"/>
    <p:sldId id="279" r:id="rId15"/>
    <p:sldId id="282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1D63EC-A859-41C8-B175-8A1BA8E5D4D1}">
          <p14:sldIdLst>
            <p14:sldId id="256"/>
            <p14:sldId id="257"/>
            <p14:sldId id="268"/>
            <p14:sldId id="258"/>
            <p14:sldId id="259"/>
            <p14:sldId id="260"/>
            <p14:sldId id="261"/>
            <p14:sldId id="276"/>
            <p14:sldId id="271"/>
            <p14:sldId id="262"/>
            <p14:sldId id="274"/>
            <p14:sldId id="278"/>
            <p14:sldId id="269"/>
            <p14:sldId id="279"/>
            <p14:sldId id="28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0EB6E-B6FB-4497-AFE1-FFA60576BD4E}" v="188" dt="2025-08-01T05:49:19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9" autoAdjust="0"/>
    <p:restoredTop sz="94660"/>
  </p:normalViewPr>
  <p:slideViewPr>
    <p:cSldViewPr snapToGrid="0">
      <p:cViewPr>
        <p:scale>
          <a:sx n="66" d="100"/>
          <a:sy n="66" d="100"/>
        </p:scale>
        <p:origin x="8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7B4CC-CDD1-471E-BB62-2B6D41A1CA8E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948F9-3A40-4A41-A232-D415B111F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27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948F9-3A40-4A41-A232-D415B111F7F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20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C0D8-B9EA-DD81-096F-214264ECB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EAE81-D0ED-9BCB-BB90-30F6C9A01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D2976-1E6A-4C62-5C40-B103B6895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DCE25-7F4E-66EF-E6A3-41EBC621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DDE63-852D-ACD9-CB13-65C2345E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28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063D-D221-2845-8D35-1E5FCF0B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8064A-2338-675C-3A65-968AF3445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E706D-44C6-10A7-67B5-83B5C50D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C0FD6-36ED-178B-CD68-9302F573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7D789-80DA-7B97-937D-CE1964E5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75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B2263-A39A-0B43-4AEE-D1CBC0B8C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8E86F5-4775-432C-50A4-7AAD47018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37F2E-A44E-1362-C6BC-905B557C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B0383-D5CE-D657-1BD6-B6189497F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8D877-643B-DC6E-BC9C-C1F39A775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76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E034-6B18-863E-55EA-27CA8DD5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D3DC-EACD-A03A-3A43-49772A4BA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4CF2B-CE26-6545-D2E3-9C3474E1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67A4F-67C6-64B2-8462-422D76C6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3E97E-D8B0-47A1-1F46-F48BDDB5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610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5C92-89CF-7D3A-3419-77C6C6BF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AFCA8-1BC7-4109-07D7-6F910F0F1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72DE9-32DC-1574-1ADD-164105AF9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7F88F-697E-41F6-14D9-9B67C09E8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AC578-38AC-EDD8-1CA1-1D892065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74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323-3715-A573-D95C-68B54D1F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2224F-B7AE-4A48-44A6-6CB8D86B4B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04052-85DB-C39E-3150-1966B30B2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0927C-E3A1-90D5-00F8-DEF8FE1C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CCABE-3183-DB5D-CC3D-5ACC2B76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4103A-FE41-6704-7398-A1EF5645A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226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0C46-28C3-F0F7-048D-F15FEDA1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CB1A9-4D46-A817-38BE-809AC66CC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C4F8B-6347-037D-5BA7-26DF134DE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F49B2-122B-644D-847A-187A0CE56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919B2E-EB7B-27BB-4D6B-7BE9E37A8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1880FD-A0FB-846A-DA01-759D5983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B7D48-E895-03CF-8DF4-196E2BFF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1455E-1537-B7BF-3692-90ADA144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55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B386-B140-A0CC-EFBC-F07B34F66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9A2DA8-1A67-A3A9-5A9A-8B2D0959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38D13-D7F0-EF28-EB35-CEE186D8A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23007-00DD-F005-62D1-CCE018C3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18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F44E5E-FEC2-C5E0-2F0D-6CC8E48B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D1B1A-4AEE-3A96-22B6-F86A3FBC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9F698-1E78-9E51-943F-27D8AD9A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29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DF76-689A-86DB-E11D-538B9ACD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F64E-5C33-989D-EB73-00B06B921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FF770-08BC-FB98-E02D-883C03E23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6EF32-646E-BEE7-22FE-4F2392C8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5F32-D114-7EE0-E7C4-E11D223F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86CB4-1600-3079-4C44-4BC20D3D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38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8A9E-2022-3F32-02CF-36FB8E86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C72B7-A66E-C158-7CC0-7AEF20365C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0DF6-902E-9836-C079-74BDB6192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5C3AB-F891-6C23-91BE-47B855C4B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B4FDE-8D61-D6DC-FB32-C0B65375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9F8A0-3A3C-8FE2-9565-B83EACAB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85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E6B7DE-71CE-F68B-8B5D-A05D55E8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BCEEF-C5E2-4E36-4EEE-746DF89D2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84EBC-9F76-48F9-30A2-CB5A152C83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75637-FE92-413D-9413-A8F654A1B2FF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B64E1-2FD1-A6B2-1754-4954697E8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6E5BE-70B1-BF1B-45BF-D6601C464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A69658-6E09-4EEE-A926-E09C3CB441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40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F65D-F74D-B09E-C8D5-D008B4F05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4A4DFD-9CCC-386F-385C-34FDE303D5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Graphical user interface, application">
            <a:extLst>
              <a:ext uri="{FF2B5EF4-FFF2-40B4-BE49-F238E27FC236}">
                <a16:creationId xmlns:a16="http://schemas.microsoft.com/office/drawing/2014/main" id="{CA74BDF0-E67A-8672-E04E-1CD081E6F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2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21F2-FB31-2E90-BD7C-6944A7DF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71" y="234729"/>
            <a:ext cx="11316929" cy="72883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Advanced Settings and Features: Link Shortener</a:t>
            </a:r>
            <a:endParaRPr lang="en-IN" sz="4000" b="1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EEF17-B313-5357-7484-9068C6D54580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23F2EC-3A14-A193-F854-D108F5B8EDA7}"/>
              </a:ext>
            </a:extLst>
          </p:cNvPr>
          <p:cNvSpPr/>
          <p:nvPr/>
        </p:nvSpPr>
        <p:spPr>
          <a:xfrm>
            <a:off x="2518169" y="1931072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9B484C6-96FE-1395-A837-6F6EA325C974}"/>
              </a:ext>
            </a:extLst>
          </p:cNvPr>
          <p:cNvSpPr/>
          <p:nvPr/>
        </p:nvSpPr>
        <p:spPr>
          <a:xfrm>
            <a:off x="5373155" y="5683839"/>
            <a:ext cx="359813" cy="36126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398132C-302C-3921-732D-04129BCACC3F}"/>
              </a:ext>
            </a:extLst>
          </p:cNvPr>
          <p:cNvSpPr/>
          <p:nvPr/>
        </p:nvSpPr>
        <p:spPr>
          <a:xfrm>
            <a:off x="5686426" y="1945854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F052D4-FC99-BE16-1875-2AD58C204463}"/>
              </a:ext>
            </a:extLst>
          </p:cNvPr>
          <p:cNvSpPr/>
          <p:nvPr/>
        </p:nvSpPr>
        <p:spPr>
          <a:xfrm>
            <a:off x="697685" y="3122971"/>
            <a:ext cx="4572816" cy="124267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D6259D-9074-5400-4EA2-C33356C4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791" y="4721436"/>
            <a:ext cx="2913349" cy="1901833"/>
          </a:xfrm>
          <a:prstGeom prst="rect">
            <a:avLst/>
          </a:prstGeom>
        </p:spPr>
      </p:pic>
      <p:pic>
        <p:nvPicPr>
          <p:cNvPr id="30" name="Picture 29" descr="A blue and white logo&#10;&#10;AI-generated content may be incorrect.">
            <a:extLst>
              <a:ext uri="{FF2B5EF4-FFF2-40B4-BE49-F238E27FC236}">
                <a16:creationId xmlns:a16="http://schemas.microsoft.com/office/drawing/2014/main" id="{1FF78587-3532-F618-6BA2-277896C9D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128" y="76096"/>
            <a:ext cx="867069" cy="444166"/>
          </a:xfrm>
          <a:prstGeom prst="rect">
            <a:avLst/>
          </a:prstGeom>
        </p:spPr>
      </p:pic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B57C40-D1C4-F295-B94D-7CA377337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2" y="952709"/>
            <a:ext cx="1619893" cy="2081816"/>
          </a:xfrm>
          <a:prstGeom prst="rect">
            <a:avLst/>
          </a:prstGeom>
        </p:spPr>
      </p:pic>
      <p:pic>
        <p:nvPicPr>
          <p:cNvPr id="32" name="Picture 31" descr="A cartoon character sitting in a chair with a computer&#10;&#10;AI-generated content may be incorrect.">
            <a:extLst>
              <a:ext uri="{FF2B5EF4-FFF2-40B4-BE49-F238E27FC236}">
                <a16:creationId xmlns:a16="http://schemas.microsoft.com/office/drawing/2014/main" id="{C4FC15D3-D38C-9117-956B-22B1FB4A4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225" y="952709"/>
            <a:ext cx="2507260" cy="2070962"/>
          </a:xfrm>
          <a:prstGeom prst="rect">
            <a:avLst/>
          </a:prstGeom>
        </p:spPr>
      </p:pic>
      <p:pic>
        <p:nvPicPr>
          <p:cNvPr id="33" name="Picture 32" descr="A white rectangular object with red text&#10;&#10;AI-generated content may be incorrect.">
            <a:extLst>
              <a:ext uri="{FF2B5EF4-FFF2-40B4-BE49-F238E27FC236}">
                <a16:creationId xmlns:a16="http://schemas.microsoft.com/office/drawing/2014/main" id="{ECFF77CC-0C98-92EB-DBE6-E86EF44BC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803" y="947282"/>
            <a:ext cx="4087502" cy="2081816"/>
          </a:xfrm>
          <a:prstGeom prst="rect">
            <a:avLst/>
          </a:prstGeom>
        </p:spPr>
      </p:pic>
      <p:pic>
        <p:nvPicPr>
          <p:cNvPr id="34" name="Picture 3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8076CF-0162-2428-E0FD-59A3BBB2F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8477" y="4721436"/>
            <a:ext cx="3525474" cy="1901833"/>
          </a:xfrm>
          <a:prstGeom prst="rect">
            <a:avLst/>
          </a:prstGeom>
        </p:spPr>
      </p:pic>
      <p:pic>
        <p:nvPicPr>
          <p:cNvPr id="35" name="Picture 34" descr="A close up of a logo&#10;&#10;AI-generated content may be incorrect.">
            <a:extLst>
              <a:ext uri="{FF2B5EF4-FFF2-40B4-BE49-F238E27FC236}">
                <a16:creationId xmlns:a16="http://schemas.microsoft.com/office/drawing/2014/main" id="{C267E899-CB48-C065-20E2-C6D7F2937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7263" y="643730"/>
            <a:ext cx="864572" cy="523050"/>
          </a:xfrm>
          <a:prstGeom prst="rect">
            <a:avLst/>
          </a:prstGeom>
        </p:spPr>
      </p:pic>
      <p:pic>
        <p:nvPicPr>
          <p:cNvPr id="39" name="Picture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106EF8-EFB9-ADED-9003-7C5D0A0AC0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71" y="4708934"/>
            <a:ext cx="2836205" cy="1914337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0B29DCF1-4495-0E45-7B05-B6F678EA9E52}"/>
              </a:ext>
            </a:extLst>
          </p:cNvPr>
          <p:cNvSpPr/>
          <p:nvPr/>
        </p:nvSpPr>
        <p:spPr>
          <a:xfrm>
            <a:off x="3668986" y="5722305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9C605F6-84E0-4165-64D9-B9B07E3CDBC9}"/>
              </a:ext>
            </a:extLst>
          </p:cNvPr>
          <p:cNvSpPr/>
          <p:nvPr/>
        </p:nvSpPr>
        <p:spPr>
          <a:xfrm>
            <a:off x="7120466" y="5722305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953FC7-6000-C0B2-DFD0-333E2CE29427}"/>
              </a:ext>
            </a:extLst>
          </p:cNvPr>
          <p:cNvSpPr txBox="1"/>
          <p:nvPr/>
        </p:nvSpPr>
        <p:spPr>
          <a:xfrm>
            <a:off x="5732968" y="3122971"/>
            <a:ext cx="5117430" cy="145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Automatic Text Replacement:</a:t>
            </a:r>
            <a:endParaRPr lang="en-IN" sz="1000" dirty="0"/>
          </a:p>
          <a:p>
            <a:r>
              <a:rPr lang="en-IN" sz="1000" dirty="0"/>
              <a:t>◦ In the advanced settings, you can </a:t>
            </a:r>
            <a:r>
              <a:rPr lang="en-IN" sz="1000" b="1" dirty="0"/>
              <a:t>set up automatic word replacement</a:t>
            </a:r>
            <a:r>
              <a:rPr lang="en-IN" sz="1000" dirty="0"/>
              <a:t>. For example, if you frequently repost deals and manually change a channel name, you can set it to be replaced automatically in future posts</a:t>
            </a:r>
          </a:p>
          <a:p>
            <a:endParaRPr lang="en-IN" sz="10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Comprehensive Controls:</a:t>
            </a:r>
            <a:endParaRPr lang="en-IN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The advanced settings provide access to </a:t>
            </a: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various controls that you can turn on or off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customize your experience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06F415-CC45-238E-A706-5F032C1F5CDB}"/>
              </a:ext>
            </a:extLst>
          </p:cNvPr>
          <p:cNvSpPr txBox="1"/>
          <p:nvPr/>
        </p:nvSpPr>
        <p:spPr>
          <a:xfrm>
            <a:off x="694071" y="3165313"/>
            <a:ext cx="47559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200" b="1" dirty="0"/>
              <a:t>URL Shortener Integration:</a:t>
            </a:r>
            <a:endParaRPr lang="en-IN" sz="1200" dirty="0"/>
          </a:p>
          <a:p>
            <a:r>
              <a:rPr lang="en-IN" sz="1200" dirty="0"/>
              <a:t>◦ You can link your </a:t>
            </a:r>
            <a:r>
              <a:rPr lang="en-IN" sz="1200" b="1" dirty="0" err="1"/>
              <a:t>Bitly</a:t>
            </a:r>
            <a:r>
              <a:rPr lang="en-IN" sz="1200" b="1" dirty="0"/>
              <a:t> account</a:t>
            </a:r>
            <a:r>
              <a:rPr lang="en-IN" sz="1200" dirty="0"/>
              <a:t> by adding your </a:t>
            </a:r>
            <a:r>
              <a:rPr lang="en-IN" sz="1200" dirty="0" err="1"/>
              <a:t>Bitly</a:t>
            </a:r>
            <a:r>
              <a:rPr lang="en-IN" sz="1200" dirty="0"/>
              <a:t> token in EK </a:t>
            </a:r>
            <a:r>
              <a:rPr lang="en-IN" sz="1200" dirty="0" err="1"/>
              <a:t>Affiliaters</a:t>
            </a:r>
            <a:r>
              <a:rPr lang="en-IN" sz="1200" dirty="0"/>
              <a:t>; all generated profit links will then be shared as </a:t>
            </a:r>
            <a:r>
              <a:rPr lang="en-IN" sz="1200" dirty="0" err="1"/>
              <a:t>Bitly</a:t>
            </a:r>
            <a:r>
              <a:rPr lang="en-IN" sz="1200" dirty="0"/>
              <a:t> links</a:t>
            </a:r>
          </a:p>
          <a:p>
            <a:pPr algn="just"/>
            <a:endParaRPr lang="en-IN" sz="1200" dirty="0"/>
          </a:p>
          <a:p>
            <a:r>
              <a:rPr lang="en-IN" sz="1200" dirty="0"/>
              <a:t>◦ The platform supports </a:t>
            </a:r>
            <a:r>
              <a:rPr lang="en-IN" sz="1200" b="1" dirty="0" err="1"/>
              <a:t>Bitly</a:t>
            </a:r>
            <a:r>
              <a:rPr lang="en-IN" sz="1200" b="1" dirty="0"/>
              <a:t> and </a:t>
            </a:r>
            <a:r>
              <a:rPr lang="en-IN" sz="1200" b="1" dirty="0" err="1"/>
              <a:t>Cuttly</a:t>
            </a:r>
            <a:r>
              <a:rPr lang="en-IN" sz="1200" dirty="0"/>
              <a:t> URL shorteners, which can be toggled on or off in advanced settings.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B8200C-419E-3549-18B7-C50BC82B27D1}"/>
              </a:ext>
            </a:extLst>
          </p:cNvPr>
          <p:cNvSpPr/>
          <p:nvPr/>
        </p:nvSpPr>
        <p:spPr>
          <a:xfrm>
            <a:off x="5765328" y="3144142"/>
            <a:ext cx="4977750" cy="143153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0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7F9B6-8879-A963-1E2D-C8641CFD9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157DF-0FC6-3CD8-0860-0F4B8A4E7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04" y="176591"/>
            <a:ext cx="10857271" cy="72883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Automate Telegram Channel for Auto-Posting</a:t>
            </a:r>
            <a:endParaRPr lang="en-IN" sz="4000" b="1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BCBE5B-4ECE-E0BC-110A-4B3C76A6A20F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6882876-17B7-DA8D-06DD-DEE6309D498E}"/>
              </a:ext>
            </a:extLst>
          </p:cNvPr>
          <p:cNvSpPr/>
          <p:nvPr/>
        </p:nvSpPr>
        <p:spPr>
          <a:xfrm>
            <a:off x="8024630" y="2328181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3145B56-7482-F9B8-C104-2C607213F9CC}"/>
              </a:ext>
            </a:extLst>
          </p:cNvPr>
          <p:cNvSpPr/>
          <p:nvPr/>
        </p:nvSpPr>
        <p:spPr>
          <a:xfrm>
            <a:off x="5725897" y="2321141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34718E71-9E63-35EF-E779-8C9C3466559A}"/>
              </a:ext>
            </a:extLst>
          </p:cNvPr>
          <p:cNvSpPr/>
          <p:nvPr/>
        </p:nvSpPr>
        <p:spPr>
          <a:xfrm rot="1925598">
            <a:off x="6326976" y="4723771"/>
            <a:ext cx="456606" cy="231913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BF0931-C41D-28B5-41FC-E460D652E5EF}"/>
              </a:ext>
            </a:extLst>
          </p:cNvPr>
          <p:cNvSpPr txBox="1"/>
          <p:nvPr/>
        </p:nvSpPr>
        <p:spPr>
          <a:xfrm>
            <a:off x="588464" y="753989"/>
            <a:ext cx="1099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To enable auto-posting of links from Telegram channels after </a:t>
            </a:r>
            <a:r>
              <a:rPr lang="en-IN" sz="1600" b="1" dirty="0">
                <a:highlight>
                  <a:srgbClr val="FFFF00"/>
                </a:highlight>
              </a:rPr>
              <a:t>connecting</a:t>
            </a:r>
            <a:r>
              <a:rPr lang="en-IN" sz="1600" b="1" dirty="0"/>
              <a:t> EK </a:t>
            </a:r>
            <a:r>
              <a:rPr lang="en-IN" sz="1600" b="1" dirty="0" err="1"/>
              <a:t>Affiliaters</a:t>
            </a:r>
            <a:r>
              <a:rPr lang="en-IN" sz="1600" b="1" dirty="0"/>
              <a:t> to your Telegram </a:t>
            </a:r>
          </a:p>
        </p:txBody>
      </p:sp>
      <p:pic>
        <p:nvPicPr>
          <p:cNvPr id="14" name="Picture 13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F60E2B90-E5DB-BF70-20E8-BA41D75B6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/>
          <a:stretch>
            <a:fillRect/>
          </a:stretch>
        </p:blipFill>
        <p:spPr>
          <a:xfrm>
            <a:off x="6132624" y="1485425"/>
            <a:ext cx="1758934" cy="1860680"/>
          </a:xfrm>
          <a:prstGeom prst="rect">
            <a:avLst/>
          </a:prstGeom>
        </p:spPr>
      </p:pic>
      <p:pic>
        <p:nvPicPr>
          <p:cNvPr id="25" name="Picture 2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6D73746-C52C-DE97-F97A-E422C540C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23" y="1489334"/>
            <a:ext cx="1580430" cy="1860680"/>
          </a:xfrm>
          <a:prstGeom prst="rect">
            <a:avLst/>
          </a:prstGeom>
        </p:spPr>
      </p:pic>
      <p:pic>
        <p:nvPicPr>
          <p:cNvPr id="27" name="Picture 26" descr="A logo of a paper plane&#10;&#10;AI-generated content may be incorrect.">
            <a:extLst>
              <a:ext uri="{FF2B5EF4-FFF2-40B4-BE49-F238E27FC236}">
                <a16:creationId xmlns:a16="http://schemas.microsoft.com/office/drawing/2014/main" id="{665C9372-34F3-E602-947B-01B961C6A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268" y="364930"/>
            <a:ext cx="728740" cy="576546"/>
          </a:xfrm>
          <a:prstGeom prst="rect">
            <a:avLst/>
          </a:prstGeom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61F768-8926-1A95-F64E-ED2609057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386" y="1482823"/>
            <a:ext cx="2670419" cy="1862266"/>
          </a:xfrm>
          <a:prstGeom prst="rect">
            <a:avLst/>
          </a:prstGeom>
        </p:spPr>
      </p:pic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868C7B-8C0C-5152-0528-F85A63586C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6" t="44987" b="1261"/>
          <a:stretch>
            <a:fillRect/>
          </a:stretch>
        </p:blipFill>
        <p:spPr>
          <a:xfrm>
            <a:off x="6912207" y="4331279"/>
            <a:ext cx="3162031" cy="1455966"/>
          </a:xfrm>
          <a:prstGeom prst="rect">
            <a:avLst/>
          </a:prstGeom>
        </p:spPr>
      </p:pic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A1D64F-1F45-BC73-C402-88F8B282FC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" t="45007" r="-962"/>
          <a:stretch>
            <a:fillRect/>
          </a:stretch>
        </p:blipFill>
        <p:spPr>
          <a:xfrm>
            <a:off x="2932119" y="5368757"/>
            <a:ext cx="2973684" cy="1155325"/>
          </a:xfrm>
          <a:prstGeom prst="rect">
            <a:avLst/>
          </a:prstGeom>
        </p:spPr>
      </p:pic>
      <p:pic>
        <p:nvPicPr>
          <p:cNvPr id="37" name="Picture 36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8657B924-BBBA-63DB-66B1-2B4E878D5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48" y="3887792"/>
            <a:ext cx="2978755" cy="938262"/>
          </a:xfrm>
          <a:prstGeom prst="rect">
            <a:avLst/>
          </a:prstGeom>
        </p:spPr>
      </p:pic>
      <p:sp>
        <p:nvSpPr>
          <p:cNvPr id="41" name="Arrow: Left 40">
            <a:extLst>
              <a:ext uri="{FF2B5EF4-FFF2-40B4-BE49-F238E27FC236}">
                <a16:creationId xmlns:a16="http://schemas.microsoft.com/office/drawing/2014/main" id="{5FD7D79B-500E-1946-DDC0-941C04A783FC}"/>
              </a:ext>
            </a:extLst>
          </p:cNvPr>
          <p:cNvSpPr/>
          <p:nvPr/>
        </p:nvSpPr>
        <p:spPr>
          <a:xfrm rot="19287707">
            <a:off x="6375068" y="5252800"/>
            <a:ext cx="456606" cy="231913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2CB2221E-22D3-C891-4F2F-C275E121E394}"/>
              </a:ext>
            </a:extLst>
          </p:cNvPr>
          <p:cNvSpPr/>
          <p:nvPr/>
        </p:nvSpPr>
        <p:spPr>
          <a:xfrm>
            <a:off x="9199146" y="3710368"/>
            <a:ext cx="265368" cy="35906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DC8A35-C0E6-A20F-056F-EAA3FDCE4671}"/>
              </a:ext>
            </a:extLst>
          </p:cNvPr>
          <p:cNvSpPr txBox="1"/>
          <p:nvPr/>
        </p:nvSpPr>
        <p:spPr>
          <a:xfrm>
            <a:off x="826680" y="1481602"/>
            <a:ext cx="15936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  F</a:t>
            </a:r>
            <a:r>
              <a:rPr lang="en-IN" sz="1050" b="1" dirty="0" err="1"/>
              <a:t>ollow</a:t>
            </a:r>
            <a:r>
              <a:rPr lang="en-IN" sz="1050" b="1" dirty="0"/>
              <a:t> Below Steps</a:t>
            </a:r>
            <a:endParaRPr lang="en-IN" sz="105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16FCC6-6280-0579-D86B-75FE7B6CCF2F}"/>
              </a:ext>
            </a:extLst>
          </p:cNvPr>
          <p:cNvSpPr/>
          <p:nvPr/>
        </p:nvSpPr>
        <p:spPr>
          <a:xfrm>
            <a:off x="935549" y="1489334"/>
            <a:ext cx="1251046" cy="2539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491BC2-C1AE-182D-B997-83E6CE0542A3}"/>
              </a:ext>
            </a:extLst>
          </p:cNvPr>
          <p:cNvSpPr txBox="1"/>
          <p:nvPr/>
        </p:nvSpPr>
        <p:spPr>
          <a:xfrm>
            <a:off x="453006" y="1886785"/>
            <a:ext cx="2379308" cy="2802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 Post Feature: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</a:t>
            </a: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advanced settings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you can toggle the auto-posting feature on or off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When enabled, any new deals </a:t>
            </a:r>
            <a:r>
              <a:rPr lang="en-IN" sz="1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posted in, any channel say, </a:t>
            </a:r>
            <a:r>
              <a:rPr lang="en-IN" sz="1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EarnKaro's</a:t>
            </a:r>
            <a:r>
              <a:rPr lang="en-IN" sz="1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official Telegram channels (</a:t>
            </a:r>
            <a:r>
              <a:rPr lang="en-IN" sz="10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EarnKaro</a:t>
            </a:r>
            <a:r>
              <a:rPr lang="en-IN" sz="1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Officials, Fashion Deals, Electronic Deals) will be </a:t>
            </a: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automatically reposted to your linked channel</a:t>
            </a:r>
            <a:endParaRPr lang="en-IN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You have two options for auto-posting: you can </a:t>
            </a: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enable auto-post for just the text post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or you can </a:t>
            </a: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enable "auto-post with image“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F0C3C4-48A8-3055-E95A-70FFA387C2D8}"/>
              </a:ext>
            </a:extLst>
          </p:cNvPr>
          <p:cNvSpPr/>
          <p:nvPr/>
        </p:nvSpPr>
        <p:spPr>
          <a:xfrm>
            <a:off x="453006" y="1850377"/>
            <a:ext cx="2340970" cy="250317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87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6C64B-CE60-22AF-DFC0-16DDB719B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466845-C90D-9E4B-ECF1-C85F7E09CAD6}"/>
              </a:ext>
            </a:extLst>
          </p:cNvPr>
          <p:cNvSpPr txBox="1">
            <a:spLocks/>
          </p:cNvSpPr>
          <p:nvPr/>
        </p:nvSpPr>
        <p:spPr>
          <a:xfrm>
            <a:off x="616974" y="207186"/>
            <a:ext cx="4012381" cy="728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B050"/>
                </a:solidFill>
              </a:rPr>
              <a:t>C</a:t>
            </a:r>
            <a:r>
              <a:rPr lang="en-IN" sz="4000" b="1" dirty="0" err="1">
                <a:solidFill>
                  <a:srgbClr val="00B050"/>
                </a:solidFill>
              </a:rPr>
              <a:t>onverter</a:t>
            </a:r>
            <a:r>
              <a:rPr lang="en-IN" sz="4000" b="1" dirty="0">
                <a:solidFill>
                  <a:srgbClr val="00B050"/>
                </a:solidFill>
              </a:rPr>
              <a:t> Bots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AD796D-9016-661D-F52C-6D19B884A89C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EF1927-B8F8-B842-4579-C211FDD8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13" y="1510030"/>
            <a:ext cx="2940915" cy="191897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FFB1B2-16D1-F315-CF3E-0B3B480D9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223" y="1443214"/>
            <a:ext cx="2940915" cy="2004348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83E4486D-1A33-F755-A908-285AC184D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576" y="4061845"/>
            <a:ext cx="1395562" cy="2572249"/>
          </a:xfrm>
          <a:prstGeom prst="rect">
            <a:avLst/>
          </a:prstGeom>
        </p:spPr>
      </p:pic>
      <p:pic>
        <p:nvPicPr>
          <p:cNvPr id="16" name="Picture 15" descr="A cell phone with text messages&#10;&#10;AI-generated content may be incorrect.">
            <a:extLst>
              <a:ext uri="{FF2B5EF4-FFF2-40B4-BE49-F238E27FC236}">
                <a16:creationId xmlns:a16="http://schemas.microsoft.com/office/drawing/2014/main" id="{98B7F07A-FA9E-58CF-2929-6B419E62D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628" y="4061845"/>
            <a:ext cx="1361779" cy="2572249"/>
          </a:xfrm>
          <a:prstGeom prst="rect">
            <a:avLst/>
          </a:prstGeom>
        </p:spPr>
      </p:pic>
      <p:pic>
        <p:nvPicPr>
          <p:cNvPr id="17" name="Picture 16" descr="A screen shot of a phone&#10;&#10;AI-generated content may be incorrect.">
            <a:extLst>
              <a:ext uri="{FF2B5EF4-FFF2-40B4-BE49-F238E27FC236}">
                <a16:creationId xmlns:a16="http://schemas.microsoft.com/office/drawing/2014/main" id="{A7AB0D25-60CD-6590-7CB6-200763ED2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713" y="4061845"/>
            <a:ext cx="1343145" cy="25722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9C21F7-D35F-F5F5-BCE4-7D7C8E80D3B6}"/>
              </a:ext>
            </a:extLst>
          </p:cNvPr>
          <p:cNvSpPr txBox="1"/>
          <p:nvPr/>
        </p:nvSpPr>
        <p:spPr>
          <a:xfrm>
            <a:off x="687236" y="840301"/>
            <a:ext cx="10247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To enable conversion of links from Telegram app itself via Converter Bots created and available in EK Affiliates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E1904-9BAE-82B6-E414-24F545BC1B55}"/>
              </a:ext>
            </a:extLst>
          </p:cNvPr>
          <p:cNvSpPr txBox="1"/>
          <p:nvPr/>
        </p:nvSpPr>
        <p:spPr>
          <a:xfrm>
            <a:off x="616974" y="2363175"/>
            <a:ext cx="14501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  F</a:t>
            </a:r>
            <a:r>
              <a:rPr lang="en-IN" sz="1050" b="1" dirty="0" err="1"/>
              <a:t>ollow</a:t>
            </a:r>
            <a:r>
              <a:rPr lang="en-IN" sz="1050" b="1" dirty="0"/>
              <a:t> These Steps</a:t>
            </a:r>
            <a:endParaRPr lang="en-IN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5713D-600A-9E92-B116-363815639F68}"/>
              </a:ext>
            </a:extLst>
          </p:cNvPr>
          <p:cNvSpPr/>
          <p:nvPr/>
        </p:nvSpPr>
        <p:spPr>
          <a:xfrm>
            <a:off x="703137" y="2342557"/>
            <a:ext cx="1251046" cy="2539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1138DC8-5169-016D-7A2A-FBE29C26EB57}"/>
              </a:ext>
            </a:extLst>
          </p:cNvPr>
          <p:cNvSpPr/>
          <p:nvPr/>
        </p:nvSpPr>
        <p:spPr>
          <a:xfrm>
            <a:off x="5436384" y="2342556"/>
            <a:ext cx="454394" cy="22979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A26D992-B8CA-FD81-CE2D-BF5F3765EA6A}"/>
              </a:ext>
            </a:extLst>
          </p:cNvPr>
          <p:cNvSpPr/>
          <p:nvPr/>
        </p:nvSpPr>
        <p:spPr>
          <a:xfrm>
            <a:off x="8502474" y="3575173"/>
            <a:ext cx="265368" cy="35906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56B48E05-5247-D2D2-9E04-1C63283F0F20}"/>
              </a:ext>
            </a:extLst>
          </p:cNvPr>
          <p:cNvSpPr/>
          <p:nvPr/>
        </p:nvSpPr>
        <p:spPr>
          <a:xfrm>
            <a:off x="6962985" y="5347969"/>
            <a:ext cx="456606" cy="228516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D814CDFC-401C-FC6D-A5F5-E265ED6F5C16}"/>
              </a:ext>
            </a:extLst>
          </p:cNvPr>
          <p:cNvSpPr/>
          <p:nvPr/>
        </p:nvSpPr>
        <p:spPr>
          <a:xfrm>
            <a:off x="3913639" y="5347969"/>
            <a:ext cx="456606" cy="228516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D472B8-5767-7D03-A549-BBB03728E848}"/>
              </a:ext>
            </a:extLst>
          </p:cNvPr>
          <p:cNvSpPr txBox="1"/>
          <p:nvPr/>
        </p:nvSpPr>
        <p:spPr>
          <a:xfrm>
            <a:off x="3524170" y="3500787"/>
            <a:ext cx="2653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1</a:t>
            </a:r>
            <a:endParaRPr lang="en-IN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9BD58A-CE18-28CC-E6B4-35E7A47A48F3}"/>
              </a:ext>
            </a:extLst>
          </p:cNvPr>
          <p:cNvSpPr txBox="1"/>
          <p:nvPr/>
        </p:nvSpPr>
        <p:spPr>
          <a:xfrm>
            <a:off x="5617719" y="6634094"/>
            <a:ext cx="2653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4</a:t>
            </a:r>
            <a:endParaRPr lang="en-IN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E18B06-34FB-F1CF-1C2A-FFA57A38CA5F}"/>
              </a:ext>
            </a:extLst>
          </p:cNvPr>
          <p:cNvSpPr txBox="1"/>
          <p:nvPr/>
        </p:nvSpPr>
        <p:spPr>
          <a:xfrm>
            <a:off x="7765202" y="3526229"/>
            <a:ext cx="2653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2</a:t>
            </a:r>
            <a:endParaRPr lang="en-IN" sz="10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361C27-49F2-CB87-6502-B3812DFE7703}"/>
              </a:ext>
            </a:extLst>
          </p:cNvPr>
          <p:cNvSpPr txBox="1"/>
          <p:nvPr/>
        </p:nvSpPr>
        <p:spPr>
          <a:xfrm>
            <a:off x="8502474" y="6604084"/>
            <a:ext cx="2653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3</a:t>
            </a:r>
            <a:endParaRPr lang="en-IN" sz="10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7CDC96-902B-0917-10A5-213F6BB35B80}"/>
              </a:ext>
            </a:extLst>
          </p:cNvPr>
          <p:cNvSpPr txBox="1"/>
          <p:nvPr/>
        </p:nvSpPr>
        <p:spPr>
          <a:xfrm>
            <a:off x="2583193" y="6604084"/>
            <a:ext cx="2653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5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421663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8DE52EE-75E3-BF86-6347-33962863B5AE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931E0F6-2880-A062-8BDF-A64661C8C087}"/>
              </a:ext>
            </a:extLst>
          </p:cNvPr>
          <p:cNvSpPr/>
          <p:nvPr/>
        </p:nvSpPr>
        <p:spPr>
          <a:xfrm>
            <a:off x="6650821" y="3117891"/>
            <a:ext cx="344095" cy="12255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E855D6B-D550-BBFB-741B-12E6FE714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74" y="108672"/>
            <a:ext cx="10857271" cy="72883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Automate WhatsApp Groups for Auto-Posting</a:t>
            </a:r>
            <a:endParaRPr lang="en-IN" sz="4000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078C42-3BC7-1C37-2CD7-154045939FD4}"/>
              </a:ext>
            </a:extLst>
          </p:cNvPr>
          <p:cNvSpPr txBox="1"/>
          <p:nvPr/>
        </p:nvSpPr>
        <p:spPr>
          <a:xfrm>
            <a:off x="616974" y="727197"/>
            <a:ext cx="1099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To enable auto-posting of links from WhatsApp groups after </a:t>
            </a:r>
            <a:r>
              <a:rPr lang="en-IN" sz="1600" b="1" dirty="0">
                <a:highlight>
                  <a:srgbClr val="FFFF00"/>
                </a:highlight>
              </a:rPr>
              <a:t>connecting</a:t>
            </a:r>
            <a:r>
              <a:rPr lang="en-IN" sz="1600" b="1" dirty="0"/>
              <a:t> EK </a:t>
            </a:r>
            <a:r>
              <a:rPr lang="en-IN" sz="1600" b="1" dirty="0" err="1"/>
              <a:t>Affiliaters</a:t>
            </a:r>
            <a:r>
              <a:rPr lang="en-IN" sz="1600" b="1" dirty="0"/>
              <a:t> to your Telegram </a:t>
            </a:r>
          </a:p>
        </p:txBody>
      </p:sp>
      <p:pic>
        <p:nvPicPr>
          <p:cNvPr id="56" name="Picture 55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5E845010-8405-DEE7-B13E-A31E28D61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602" y="108672"/>
            <a:ext cx="760071" cy="929796"/>
          </a:xfrm>
          <a:prstGeom prst="rect">
            <a:avLst/>
          </a:prstGeom>
        </p:spPr>
      </p:pic>
      <p:pic>
        <p:nvPicPr>
          <p:cNvPr id="58" name="Picture 57" descr="A close up of a cell phone&#10;&#10;AI-generated content may be incorrect.">
            <a:extLst>
              <a:ext uri="{FF2B5EF4-FFF2-40B4-BE49-F238E27FC236}">
                <a16:creationId xmlns:a16="http://schemas.microsoft.com/office/drawing/2014/main" id="{9FA7D8E3-212F-F31E-58F2-F85DE1420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602" y="1215587"/>
            <a:ext cx="760071" cy="929796"/>
          </a:xfrm>
          <a:prstGeom prst="rect">
            <a:avLst/>
          </a:prstGeom>
        </p:spPr>
      </p:pic>
      <p:pic>
        <p:nvPicPr>
          <p:cNvPr id="60" name="Picture 5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D0EB20-0009-1167-E5F1-C2987347F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16" y="2138004"/>
            <a:ext cx="2468778" cy="1642285"/>
          </a:xfrm>
          <a:prstGeom prst="rect">
            <a:avLst/>
          </a:prstGeom>
        </p:spPr>
      </p:pic>
      <p:pic>
        <p:nvPicPr>
          <p:cNvPr id="62" name="Picture 61" descr="A screenshot of a chat&#10;&#10;AI-generated content may be incorrect.">
            <a:extLst>
              <a:ext uri="{FF2B5EF4-FFF2-40B4-BE49-F238E27FC236}">
                <a16:creationId xmlns:a16="http://schemas.microsoft.com/office/drawing/2014/main" id="{6119FAA7-86F7-C97A-1A10-201DA7846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01" y="1972807"/>
            <a:ext cx="2796304" cy="1742084"/>
          </a:xfrm>
          <a:prstGeom prst="rect">
            <a:avLst/>
          </a:prstGeom>
        </p:spPr>
      </p:pic>
      <p:pic>
        <p:nvPicPr>
          <p:cNvPr id="64" name="Picture 63" descr="A screenshot of a phone&#10;&#10;AI-generated content may be incorrect.">
            <a:extLst>
              <a:ext uri="{FF2B5EF4-FFF2-40B4-BE49-F238E27FC236}">
                <a16:creationId xmlns:a16="http://schemas.microsoft.com/office/drawing/2014/main" id="{0BC8F16C-0702-5B4E-2229-54F240EC5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024" y="4094606"/>
            <a:ext cx="2796305" cy="1642285"/>
          </a:xfrm>
          <a:prstGeom prst="rect">
            <a:avLst/>
          </a:prstGeom>
        </p:spPr>
      </p:pic>
      <p:pic>
        <p:nvPicPr>
          <p:cNvPr id="66" name="Picture 65" descr="A qr code on a screen&#10;&#10;AI-generated content may be incorrect.">
            <a:extLst>
              <a:ext uri="{FF2B5EF4-FFF2-40B4-BE49-F238E27FC236}">
                <a16:creationId xmlns:a16="http://schemas.microsoft.com/office/drawing/2014/main" id="{0FEC89C5-3B51-FE04-E29C-D6A6D064EC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33" y="4102770"/>
            <a:ext cx="2468778" cy="164228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5956CDE-6EF2-AC21-E2DC-600C49BFF5EF}"/>
              </a:ext>
            </a:extLst>
          </p:cNvPr>
          <p:cNvSpPr txBox="1"/>
          <p:nvPr/>
        </p:nvSpPr>
        <p:spPr>
          <a:xfrm>
            <a:off x="612347" y="1139827"/>
            <a:ext cx="3123575" cy="5150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buNone/>
            </a:pP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Step-by-Step Flow to Link and Automate Your WhatsApp Group:</a:t>
            </a:r>
            <a:endParaRPr lang="en-I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buNone/>
            </a:pP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Access EK </a:t>
            </a:r>
            <a:r>
              <a:rPr lang="en-IN" sz="11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Affiliaters</a:t>
            </a: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Socials Section:</a:t>
            </a:r>
            <a:endParaRPr lang="en-I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buNone/>
            </a:pP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 ◦ First, you need to go to </a:t>
            </a: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ek.in</a:t>
            </a: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  <a:buNone/>
            </a:pP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 ◦ Once on the platform, tap on "</a:t>
            </a: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Socials</a:t>
            </a: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".</a:t>
            </a:r>
          </a:p>
          <a:p>
            <a:pPr>
              <a:spcAft>
                <a:spcPts val="800"/>
              </a:spcAft>
              <a:buNone/>
            </a:pP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 ◦ Then, navigate to the "</a:t>
            </a: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WhatsApp's</a:t>
            </a: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 section.</a:t>
            </a:r>
          </a:p>
          <a:p>
            <a:pPr>
              <a:spcAft>
                <a:spcPts val="800"/>
              </a:spcAft>
              <a:buNone/>
            </a:pP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Link Your WhatsApp Device:</a:t>
            </a:r>
            <a:endParaRPr lang="en-I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buNone/>
            </a:pP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 ◦ Within the WhatsApp's section, go to "</a:t>
            </a: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Linked Devices</a:t>
            </a: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".</a:t>
            </a:r>
          </a:p>
          <a:p>
            <a:pPr>
              <a:spcAft>
                <a:spcPts val="800"/>
              </a:spcAft>
              <a:buNone/>
            </a:pP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 ◦ Tap on "</a:t>
            </a: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Link a device</a:t>
            </a: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".</a:t>
            </a:r>
          </a:p>
          <a:p>
            <a:pPr>
              <a:spcAft>
                <a:spcPts val="800"/>
              </a:spcAft>
              <a:buNone/>
            </a:pP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 ◦ A </a:t>
            </a: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QR code</a:t>
            </a: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will appear.</a:t>
            </a:r>
          </a:p>
          <a:p>
            <a:pPr>
              <a:spcAft>
                <a:spcPts val="800"/>
              </a:spcAft>
              <a:buNone/>
            </a:pP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 ◦ </a:t>
            </a: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Scan this QR code</a:t>
            </a: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with your mobile device's WhatsApp application.</a:t>
            </a:r>
          </a:p>
          <a:p>
            <a:pPr>
              <a:spcAft>
                <a:spcPts val="800"/>
              </a:spcAft>
              <a:buNone/>
            </a:pP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Enable Auto-Posting for Your Groups:</a:t>
            </a:r>
            <a:endParaRPr lang="en-I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buNone/>
            </a:pP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 ◦ After scanning the QR code, your WhatsApp groups will become visible.</a:t>
            </a:r>
          </a:p>
          <a:p>
            <a:pPr>
              <a:spcAft>
                <a:spcPts val="800"/>
              </a:spcAft>
              <a:buNone/>
            </a:pP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 ◦ To enable automation for a specific group, simply </a:t>
            </a: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toggle the switch below that group to "enable"</a:t>
            </a: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   ◦ </a:t>
            </a: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Result:</a:t>
            </a: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Once enabled, any deals posted on the </a:t>
            </a:r>
            <a:r>
              <a:rPr lang="en-IN" sz="11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EK Official channels will automatically be reposted to your linked WhatsApp group</a:t>
            </a:r>
            <a:r>
              <a:rPr lang="en-IN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6A423E3-34DC-3885-2D18-08B3DE7C74D5}"/>
              </a:ext>
            </a:extLst>
          </p:cNvPr>
          <p:cNvSpPr/>
          <p:nvPr/>
        </p:nvSpPr>
        <p:spPr>
          <a:xfrm>
            <a:off x="654116" y="1160139"/>
            <a:ext cx="3081806" cy="520389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4" name="Arrow: Left 73">
            <a:extLst>
              <a:ext uri="{FF2B5EF4-FFF2-40B4-BE49-F238E27FC236}">
                <a16:creationId xmlns:a16="http://schemas.microsoft.com/office/drawing/2014/main" id="{54B11109-2533-B3E5-9028-4A6DC18981C2}"/>
              </a:ext>
            </a:extLst>
          </p:cNvPr>
          <p:cNvSpPr/>
          <p:nvPr/>
        </p:nvSpPr>
        <p:spPr>
          <a:xfrm>
            <a:off x="6650820" y="4767415"/>
            <a:ext cx="344095" cy="12255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ED95289D-9554-DFC9-96EE-E6450797BB4E}"/>
              </a:ext>
            </a:extLst>
          </p:cNvPr>
          <p:cNvSpPr/>
          <p:nvPr/>
        </p:nvSpPr>
        <p:spPr>
          <a:xfrm>
            <a:off x="8291976" y="3997285"/>
            <a:ext cx="164104" cy="29092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2391724-1531-CE07-92BA-9C0FF87F472F}"/>
              </a:ext>
            </a:extLst>
          </p:cNvPr>
          <p:cNvSpPr txBox="1"/>
          <p:nvPr/>
        </p:nvSpPr>
        <p:spPr>
          <a:xfrm>
            <a:off x="6007491" y="1561607"/>
            <a:ext cx="14501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  F</a:t>
            </a:r>
            <a:r>
              <a:rPr lang="en-IN" sz="1050" b="1" dirty="0" err="1"/>
              <a:t>ollow</a:t>
            </a:r>
            <a:r>
              <a:rPr lang="en-IN" sz="1050" b="1" dirty="0"/>
              <a:t> Below Steps </a:t>
            </a:r>
            <a:endParaRPr lang="en-IN" sz="105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EC9AA1C-FF9F-66A3-BB05-54CA3B255D31}"/>
              </a:ext>
            </a:extLst>
          </p:cNvPr>
          <p:cNvSpPr/>
          <p:nvPr/>
        </p:nvSpPr>
        <p:spPr>
          <a:xfrm>
            <a:off x="6096000" y="1553527"/>
            <a:ext cx="1251046" cy="2539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4BA988-BFC0-09B6-F55F-A1299A2F753E}"/>
              </a:ext>
            </a:extLst>
          </p:cNvPr>
          <p:cNvSpPr txBox="1"/>
          <p:nvPr/>
        </p:nvSpPr>
        <p:spPr>
          <a:xfrm>
            <a:off x="8127649" y="6136066"/>
            <a:ext cx="6103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Note: Continued in next slide</a:t>
            </a:r>
            <a:endParaRPr lang="en-IN" sz="1100" i="1" dirty="0"/>
          </a:p>
        </p:txBody>
      </p:sp>
    </p:spTree>
    <p:extLst>
      <p:ext uri="{BB962C8B-B14F-4D97-AF65-F5344CB8AC3E}">
        <p14:creationId xmlns:p14="http://schemas.microsoft.com/office/powerpoint/2010/main" val="961664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F38BF-3DA2-18B5-4AD5-D7EDF8FDA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A65955-6567-7AEC-6122-FCC9B37345ED}"/>
              </a:ext>
            </a:extLst>
          </p:cNvPr>
          <p:cNvSpPr txBox="1"/>
          <p:nvPr/>
        </p:nvSpPr>
        <p:spPr>
          <a:xfrm>
            <a:off x="659626" y="1117655"/>
            <a:ext cx="4649905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100" b="1" dirty="0"/>
              <a:t>How Auto-Posting Works After Linking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b="1" dirty="0"/>
              <a:t>Automatic Reposting:</a:t>
            </a:r>
            <a:r>
              <a:rPr lang="en-IN" sz="1100" dirty="0"/>
              <a:t> After successfully linking your device and enabling the toggle for a specific WhatsApp group, any deals that are posted on the </a:t>
            </a:r>
            <a:r>
              <a:rPr lang="en-IN" sz="1100" b="1" dirty="0"/>
              <a:t>EK Official channels will automatically be reposted to your selected WhatsApp group</a:t>
            </a:r>
            <a:r>
              <a:rPr lang="en-IN" sz="1100" dirty="0"/>
              <a:t>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</a:t>
            </a:r>
            <a:r>
              <a:rPr lang="en-IN" sz="1100" dirty="0"/>
              <a:t> This feature is designed to </a:t>
            </a:r>
            <a:r>
              <a:rPr lang="en-IN" sz="1100" b="1" dirty="0"/>
              <a:t>automate your WhatsApp groups for auto-posting</a:t>
            </a:r>
            <a:r>
              <a:rPr lang="en-IN" sz="1100" dirty="0"/>
              <a:t>.</a:t>
            </a:r>
          </a:p>
          <a:p>
            <a:pPr algn="just"/>
            <a:r>
              <a:rPr lang="en-IN" sz="11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</a:t>
            </a:r>
            <a:r>
              <a:rPr lang="en-IN" sz="1100" dirty="0"/>
              <a:t> This process allows you to </a:t>
            </a:r>
            <a:r>
              <a:rPr lang="en-IN" sz="1100" b="1" dirty="0"/>
              <a:t>use EK </a:t>
            </a:r>
            <a:r>
              <a:rPr lang="en-IN" sz="1100" b="1" dirty="0" err="1"/>
              <a:t>Affiliaters</a:t>
            </a:r>
            <a:r>
              <a:rPr lang="en-IN" sz="1100" b="1" dirty="0"/>
              <a:t> to manage automated WhatsApp posting</a:t>
            </a:r>
            <a:r>
              <a:rPr lang="en-IN" sz="11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E331A-723A-0294-D340-AA5005B597D2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0301557-26C1-426C-0D38-E5A00D7A8551}"/>
              </a:ext>
            </a:extLst>
          </p:cNvPr>
          <p:cNvSpPr/>
          <p:nvPr/>
        </p:nvSpPr>
        <p:spPr>
          <a:xfrm>
            <a:off x="2502158" y="5876050"/>
            <a:ext cx="267154" cy="11935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EA7801A-EFD9-C500-6373-8FD4891C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74" y="108672"/>
            <a:ext cx="10857271" cy="72883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Automate WhatsApp Groups for Auto-Posting</a:t>
            </a:r>
            <a:endParaRPr lang="en-IN" sz="4000" b="1" dirty="0">
              <a:solidFill>
                <a:srgbClr val="00B0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3DF96E-A65E-BDE4-FDF5-352446D6E7E6}"/>
              </a:ext>
            </a:extLst>
          </p:cNvPr>
          <p:cNvSpPr txBox="1"/>
          <p:nvPr/>
        </p:nvSpPr>
        <p:spPr>
          <a:xfrm>
            <a:off x="616974" y="727197"/>
            <a:ext cx="1099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To enable auto-posting of links from WhatsApp groups after </a:t>
            </a:r>
            <a:r>
              <a:rPr lang="en-IN" sz="1600" b="1" dirty="0">
                <a:highlight>
                  <a:srgbClr val="FFFF00"/>
                </a:highlight>
              </a:rPr>
              <a:t>connecting</a:t>
            </a:r>
            <a:r>
              <a:rPr lang="en-IN" sz="1600" b="1" dirty="0"/>
              <a:t> EK </a:t>
            </a:r>
            <a:r>
              <a:rPr lang="en-IN" sz="1600" b="1" dirty="0" err="1"/>
              <a:t>Affiliaters</a:t>
            </a:r>
            <a:r>
              <a:rPr lang="en-IN" sz="1600" b="1" dirty="0"/>
              <a:t> to your Telegram </a:t>
            </a:r>
          </a:p>
        </p:txBody>
      </p:sp>
      <p:pic>
        <p:nvPicPr>
          <p:cNvPr id="3" name="Picture 2" descr="A screenshot of a smartphone&#10;&#10;AI-generated content may be incorrect.">
            <a:extLst>
              <a:ext uri="{FF2B5EF4-FFF2-40B4-BE49-F238E27FC236}">
                <a16:creationId xmlns:a16="http://schemas.microsoft.com/office/drawing/2014/main" id="{80D7F783-E847-621E-A35A-FD3AB05E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04" y="1117655"/>
            <a:ext cx="1939516" cy="1954381"/>
          </a:xfrm>
          <a:prstGeom prst="rect">
            <a:avLst/>
          </a:prstGeom>
        </p:spPr>
      </p:pic>
      <p:pic>
        <p:nvPicPr>
          <p:cNvPr id="6" name="Picture 5" descr="A screenshot of a phone and computer&#10;&#10;AI-generated content may be incorrect.">
            <a:extLst>
              <a:ext uri="{FF2B5EF4-FFF2-40B4-BE49-F238E27FC236}">
                <a16:creationId xmlns:a16="http://schemas.microsoft.com/office/drawing/2014/main" id="{7680940D-5E76-9781-12E6-F8BA6C776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20" y="1099067"/>
            <a:ext cx="2110632" cy="1954381"/>
          </a:xfrm>
          <a:prstGeom prst="rect">
            <a:avLst/>
          </a:prstGeom>
        </p:spPr>
      </p:pic>
      <p:pic>
        <p:nvPicPr>
          <p:cNvPr id="9" name="Picture 8" descr="A cell phone with qr code on screen&#10;&#10;AI-generated content may be incorrect.">
            <a:extLst>
              <a:ext uri="{FF2B5EF4-FFF2-40B4-BE49-F238E27FC236}">
                <a16:creationId xmlns:a16="http://schemas.microsoft.com/office/drawing/2014/main" id="{56B47627-06CD-EC84-9F3B-3DDA1B4CA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05" y="3304504"/>
            <a:ext cx="2143726" cy="1588409"/>
          </a:xfrm>
          <a:prstGeom prst="rect">
            <a:avLst/>
          </a:prstGeom>
        </p:spPr>
      </p:pic>
      <p:pic>
        <p:nvPicPr>
          <p:cNvPr id="11" name="Picture 10" descr="A screen shot of a login page&#10;&#10;AI-generated content may be incorrect.">
            <a:extLst>
              <a:ext uri="{FF2B5EF4-FFF2-40B4-BE49-F238E27FC236}">
                <a16:creationId xmlns:a16="http://schemas.microsoft.com/office/drawing/2014/main" id="{38E69630-509C-9328-CA37-4DFC04755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04" y="3304503"/>
            <a:ext cx="1993882" cy="1585989"/>
          </a:xfrm>
          <a:prstGeom prst="rect">
            <a:avLst/>
          </a:prstGeom>
        </p:spPr>
      </p:pic>
      <p:pic>
        <p:nvPicPr>
          <p:cNvPr id="19" name="Picture 18" descr="A screenshot of a message&#10;&#10;AI-generated content may be incorrect.">
            <a:extLst>
              <a:ext uri="{FF2B5EF4-FFF2-40B4-BE49-F238E27FC236}">
                <a16:creationId xmlns:a16="http://schemas.microsoft.com/office/drawing/2014/main" id="{01360E99-7E6E-EC6C-23F4-745B66A18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7" y="3304504"/>
            <a:ext cx="1862731" cy="1605761"/>
          </a:xfrm>
          <a:prstGeom prst="rect">
            <a:avLst/>
          </a:prstGeom>
        </p:spPr>
      </p:pic>
      <p:pic>
        <p:nvPicPr>
          <p:cNvPr id="21" name="Picture 20" descr="A screenshot of a phone&#10;&#10;AI-generated content may be incorrect.">
            <a:extLst>
              <a:ext uri="{FF2B5EF4-FFF2-40B4-BE49-F238E27FC236}">
                <a16:creationId xmlns:a16="http://schemas.microsoft.com/office/drawing/2014/main" id="{D7896716-5EDA-102C-AFE1-40B830C73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32" y="3304504"/>
            <a:ext cx="2530575" cy="1585988"/>
          </a:xfrm>
          <a:prstGeom prst="rect">
            <a:avLst/>
          </a:prstGeom>
        </p:spPr>
      </p:pic>
      <p:pic>
        <p:nvPicPr>
          <p:cNvPr id="23" name="Picture 22" descr="A screenshot of a chat&#10;&#10;AI-generated content may be incorrect.">
            <a:extLst>
              <a:ext uri="{FF2B5EF4-FFF2-40B4-BE49-F238E27FC236}">
                <a16:creationId xmlns:a16="http://schemas.microsoft.com/office/drawing/2014/main" id="{0CDD09A3-AFF2-65F3-20FA-7627F62111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4" y="5142733"/>
            <a:ext cx="1852865" cy="1585989"/>
          </a:xfrm>
          <a:prstGeom prst="rect">
            <a:avLst/>
          </a:prstGeo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6830BA-8747-EF9E-72AB-0181FDAFBB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31" y="5142733"/>
            <a:ext cx="2530576" cy="15859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396CE31-64FB-07D7-6AFD-3C36B6D77048}"/>
              </a:ext>
            </a:extLst>
          </p:cNvPr>
          <p:cNvSpPr/>
          <p:nvPr/>
        </p:nvSpPr>
        <p:spPr>
          <a:xfrm>
            <a:off x="654115" y="1099067"/>
            <a:ext cx="4612764" cy="197296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E406902-DAEB-AC42-0960-DCACD5B3B592}"/>
              </a:ext>
            </a:extLst>
          </p:cNvPr>
          <p:cNvSpPr/>
          <p:nvPr/>
        </p:nvSpPr>
        <p:spPr>
          <a:xfrm>
            <a:off x="7515513" y="2094845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32286E04-99E5-A811-F124-9295911023E9}"/>
              </a:ext>
            </a:extLst>
          </p:cNvPr>
          <p:cNvSpPr/>
          <p:nvPr/>
        </p:nvSpPr>
        <p:spPr>
          <a:xfrm>
            <a:off x="8945755" y="3072035"/>
            <a:ext cx="169216" cy="23246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499739AE-858B-1934-9AF6-AB5E078986A3}"/>
              </a:ext>
            </a:extLst>
          </p:cNvPr>
          <p:cNvSpPr/>
          <p:nvPr/>
        </p:nvSpPr>
        <p:spPr>
          <a:xfrm>
            <a:off x="1543406" y="4910265"/>
            <a:ext cx="169216" cy="23246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750C82B2-54E3-CB73-F0C0-1429CEE158FB}"/>
              </a:ext>
            </a:extLst>
          </p:cNvPr>
          <p:cNvSpPr/>
          <p:nvPr/>
        </p:nvSpPr>
        <p:spPr>
          <a:xfrm>
            <a:off x="2499098" y="4037821"/>
            <a:ext cx="278097" cy="119354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7A4709DD-38BC-0A3E-E201-ED2BB9DFC073}"/>
              </a:ext>
            </a:extLst>
          </p:cNvPr>
          <p:cNvSpPr/>
          <p:nvPr/>
        </p:nvSpPr>
        <p:spPr>
          <a:xfrm>
            <a:off x="5266880" y="3988030"/>
            <a:ext cx="249930" cy="13075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BD3074C1-A2A6-3CD9-C30C-C258041F7F2E}"/>
              </a:ext>
            </a:extLst>
          </p:cNvPr>
          <p:cNvSpPr/>
          <p:nvPr/>
        </p:nvSpPr>
        <p:spPr>
          <a:xfrm>
            <a:off x="7570454" y="3988030"/>
            <a:ext cx="249930" cy="13075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621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6190E-E1DC-380F-4664-FAE9CE29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1D852-DA2B-BC65-6483-90A75AEFE396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8E0407-FC5A-3441-7A4B-2E1E46A6202B}"/>
              </a:ext>
            </a:extLst>
          </p:cNvPr>
          <p:cNvSpPr/>
          <p:nvPr/>
        </p:nvSpPr>
        <p:spPr>
          <a:xfrm>
            <a:off x="5766139" y="2729839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E69826-6361-4415-3510-F676D3BB0840}"/>
              </a:ext>
            </a:extLst>
          </p:cNvPr>
          <p:cNvSpPr/>
          <p:nvPr/>
        </p:nvSpPr>
        <p:spPr>
          <a:xfrm>
            <a:off x="2127505" y="2766218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2192D3-B382-E396-71AD-19EAA1F7AE1D}"/>
              </a:ext>
            </a:extLst>
          </p:cNvPr>
          <p:cNvSpPr/>
          <p:nvPr/>
        </p:nvSpPr>
        <p:spPr>
          <a:xfrm>
            <a:off x="202674" y="4438263"/>
            <a:ext cx="2629961" cy="20306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04F946-AAC4-4F86-117E-75392737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4" y="1842380"/>
            <a:ext cx="1791380" cy="2030662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C47934EE-88CA-4FC6-D229-F6F14FDF9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32" y="2660836"/>
            <a:ext cx="4871668" cy="1212206"/>
          </a:xfrm>
          <a:prstGeom prst="rect">
            <a:avLst/>
          </a:prstGeom>
        </p:spPr>
      </p:pic>
      <p:pic>
        <p:nvPicPr>
          <p:cNvPr id="11" name="Picture 10" descr="A green and white bubble with a black arrow pointing to a green bubble&#10;&#10;AI-generated content may be incorrect.">
            <a:extLst>
              <a:ext uri="{FF2B5EF4-FFF2-40B4-BE49-F238E27FC236}">
                <a16:creationId xmlns:a16="http://schemas.microsoft.com/office/drawing/2014/main" id="{28D671AD-471A-E7B3-05A4-000F2693E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95" y="4423433"/>
            <a:ext cx="4490899" cy="2030661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3590A8-C2E6-8C4A-0490-87D4311B4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02" y="4438263"/>
            <a:ext cx="2895298" cy="2030661"/>
          </a:xfrm>
          <a:prstGeom prst="rect">
            <a:avLst/>
          </a:prstGeom>
        </p:spPr>
      </p:pic>
      <p:pic>
        <p:nvPicPr>
          <p:cNvPr id="21" name="Picture 20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99995161-9B91-35DA-4E16-633AA644C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7" y="4493757"/>
            <a:ext cx="2477856" cy="19215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9E892F2-B4E9-F653-D545-4CAF443022C1}"/>
              </a:ext>
            </a:extLst>
          </p:cNvPr>
          <p:cNvSpPr/>
          <p:nvPr/>
        </p:nvSpPr>
        <p:spPr>
          <a:xfrm>
            <a:off x="1557658" y="1066609"/>
            <a:ext cx="2096977" cy="4003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Follow These Steps</a:t>
            </a:r>
            <a:endParaRPr lang="en-IN" dirty="0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067E38AB-ACF3-6B1E-D2EE-D138A2217653}"/>
              </a:ext>
            </a:extLst>
          </p:cNvPr>
          <p:cNvSpPr/>
          <p:nvPr/>
        </p:nvSpPr>
        <p:spPr>
          <a:xfrm>
            <a:off x="6110502" y="5347271"/>
            <a:ext cx="353565" cy="182986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A9A21F4F-E8FE-DBBC-B968-B193F3404C3C}"/>
              </a:ext>
            </a:extLst>
          </p:cNvPr>
          <p:cNvSpPr/>
          <p:nvPr/>
        </p:nvSpPr>
        <p:spPr>
          <a:xfrm>
            <a:off x="2859539" y="5376929"/>
            <a:ext cx="299756" cy="153328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996451-DDF7-49D9-D01A-96D96B2B246C}"/>
              </a:ext>
            </a:extLst>
          </p:cNvPr>
          <p:cNvSpPr txBox="1"/>
          <p:nvPr/>
        </p:nvSpPr>
        <p:spPr>
          <a:xfrm>
            <a:off x="6125952" y="815028"/>
            <a:ext cx="4958171" cy="1773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Role of Your Amazon Tag: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generate affiliate links for products on </a:t>
            </a: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Amazon.in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it is </a:t>
            </a: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absolutely essential to use your Amazon Tag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Without the Tag: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 </a:t>
            </a: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cannot create affiliate links for Amazon.in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if your Amazon Tag is not utilized. This implies that syncing or making sure your Amazon Tag is connected or recognized by EK </a:t>
            </a:r>
            <a:r>
              <a:rPr lang="en-IN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Affiliaters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is a fundamental prerequisite for earning commissions on Amazon through the platform.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• </a:t>
            </a:r>
            <a:r>
              <a:rPr lang="en-IN" sz="1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Your Amazon Tag is the gateway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creating valid and trackable affiliate links for Amazon.in within the EK </a:t>
            </a:r>
            <a:r>
              <a:rPr lang="en-IN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Affiliaters</a:t>
            </a:r>
            <a:r>
              <a:rPr lang="en-IN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platform. Ensure it is correctly recognized and used to facilitate your Amazon affiliate activities.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30BF96-FC96-DCEC-652B-96C948ECF462}"/>
              </a:ext>
            </a:extLst>
          </p:cNvPr>
          <p:cNvSpPr/>
          <p:nvPr/>
        </p:nvSpPr>
        <p:spPr>
          <a:xfrm>
            <a:off x="6150168" y="801105"/>
            <a:ext cx="4900126" cy="17157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68FB494D-8ABE-F2A0-6558-B98B569411E9}"/>
              </a:ext>
            </a:extLst>
          </p:cNvPr>
          <p:cNvSpPr/>
          <p:nvPr/>
        </p:nvSpPr>
        <p:spPr>
          <a:xfrm>
            <a:off x="8624583" y="3977523"/>
            <a:ext cx="265368" cy="35906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83C4D00-826E-18AC-28A8-AD681509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74" y="125874"/>
            <a:ext cx="10857271" cy="72883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Affiliate Settings: Syncing your Amazon Tag with EK </a:t>
            </a:r>
            <a:r>
              <a:rPr lang="en-US" sz="3200" b="1" dirty="0" err="1">
                <a:solidFill>
                  <a:srgbClr val="00B050"/>
                </a:solidFill>
              </a:rPr>
              <a:t>Affiliaters</a:t>
            </a:r>
            <a:endParaRPr lang="en-IN" sz="3200" b="1" dirty="0">
              <a:solidFill>
                <a:srgbClr val="00B050"/>
              </a:solidFill>
            </a:endParaRPr>
          </a:p>
        </p:txBody>
      </p:sp>
      <p:pic>
        <p:nvPicPr>
          <p:cNvPr id="18" name="Picture 17" descr="A group of logos on a white background&#10;&#10;AI-generated content may be incorrect.">
            <a:extLst>
              <a:ext uri="{FF2B5EF4-FFF2-40B4-BE49-F238E27FC236}">
                <a16:creationId xmlns:a16="http://schemas.microsoft.com/office/drawing/2014/main" id="{9F79C980-51E5-F449-95EF-65D86795C5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861" y="125874"/>
            <a:ext cx="801554" cy="740233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27AD64-E9D5-9614-2799-3E74D63CD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6050" y="1842380"/>
            <a:ext cx="3107318" cy="203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5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A1990-99C6-8665-D7A2-296A4FFD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F5A9CB-1E64-D0CA-CD6F-6C02333E625E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FAD087-A47C-264E-2C9E-E941982387C0}"/>
              </a:ext>
            </a:extLst>
          </p:cNvPr>
          <p:cNvSpPr/>
          <p:nvPr/>
        </p:nvSpPr>
        <p:spPr>
          <a:xfrm>
            <a:off x="5766139" y="2729839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ECF66B8-F03D-6D8F-E548-78EBCE49D80C}"/>
              </a:ext>
            </a:extLst>
          </p:cNvPr>
          <p:cNvSpPr/>
          <p:nvPr/>
        </p:nvSpPr>
        <p:spPr>
          <a:xfrm>
            <a:off x="2127505" y="2766218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20EBB9-0CE3-074A-C7FF-FDAA3A86E949}"/>
              </a:ext>
            </a:extLst>
          </p:cNvPr>
          <p:cNvSpPr/>
          <p:nvPr/>
        </p:nvSpPr>
        <p:spPr>
          <a:xfrm>
            <a:off x="202674" y="4438263"/>
            <a:ext cx="2629961" cy="20306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24CA0C-CAEB-F896-2EEF-2CA9565E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4" y="1842380"/>
            <a:ext cx="1791380" cy="203066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1492AC-C46D-A699-9928-183207C1666D}"/>
              </a:ext>
            </a:extLst>
          </p:cNvPr>
          <p:cNvSpPr/>
          <p:nvPr/>
        </p:nvSpPr>
        <p:spPr>
          <a:xfrm>
            <a:off x="1557658" y="1066609"/>
            <a:ext cx="2096977" cy="4003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Follow These Steps</a:t>
            </a:r>
            <a:endParaRPr lang="en-IN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293393A2-59A7-24A6-9ADF-933ABC942DA6}"/>
              </a:ext>
            </a:extLst>
          </p:cNvPr>
          <p:cNvSpPr/>
          <p:nvPr/>
        </p:nvSpPr>
        <p:spPr>
          <a:xfrm>
            <a:off x="9236369" y="3968707"/>
            <a:ext cx="265368" cy="35906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6" name="Picture 35" descr="A screen shot of a person&#10;&#10;AI-generated content may be incorrect.">
            <a:extLst>
              <a:ext uri="{FF2B5EF4-FFF2-40B4-BE49-F238E27FC236}">
                <a16:creationId xmlns:a16="http://schemas.microsoft.com/office/drawing/2014/main" id="{E644CE0D-E5E7-66A1-6AB7-7F58393C4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56" y="1842380"/>
            <a:ext cx="1597149" cy="203066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B61E4C0C-96EE-0A01-DEB8-3C8DB846AB2A}"/>
              </a:ext>
            </a:extLst>
          </p:cNvPr>
          <p:cNvSpPr txBox="1">
            <a:spLocks/>
          </p:cNvSpPr>
          <p:nvPr/>
        </p:nvSpPr>
        <p:spPr>
          <a:xfrm>
            <a:off x="202674" y="277529"/>
            <a:ext cx="10857271" cy="728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B050"/>
                </a:solidFill>
              </a:rPr>
              <a:t>Affiliate Settings: Obtaining Your Flipkart Tag</a:t>
            </a:r>
            <a:endParaRPr lang="en-IN" sz="4000" b="1" dirty="0">
              <a:solidFill>
                <a:srgbClr val="00B050"/>
              </a:solidFill>
            </a:endParaRPr>
          </a:p>
        </p:txBody>
      </p:sp>
      <p:pic>
        <p:nvPicPr>
          <p:cNvPr id="38" name="Picture 37" descr="A logo of a shopping bag and a logo of a company&#10;&#10;AI-generated content may be incorrect.">
            <a:extLst>
              <a:ext uri="{FF2B5EF4-FFF2-40B4-BE49-F238E27FC236}">
                <a16:creationId xmlns:a16="http://schemas.microsoft.com/office/drawing/2014/main" id="{03A5F165-0E6F-FB1B-A393-E921EA74A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782" y="157029"/>
            <a:ext cx="909713" cy="647388"/>
          </a:xfrm>
          <a:prstGeom prst="rect">
            <a:avLst/>
          </a:prstGeom>
        </p:spPr>
      </p:pic>
      <p:pic>
        <p:nvPicPr>
          <p:cNvPr id="41" name="Picture 4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481039-86A0-9A4F-3C10-73119C8FB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533" y="1842380"/>
            <a:ext cx="2647412" cy="2032477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0B717EDB-9080-93A7-6C65-A21562EB5908}"/>
              </a:ext>
            </a:extLst>
          </p:cNvPr>
          <p:cNvSpPr/>
          <p:nvPr/>
        </p:nvSpPr>
        <p:spPr>
          <a:xfrm>
            <a:off x="7934515" y="2729839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3" name="Picture 4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979261-3763-63CB-BB1A-D055F86A41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97" y="1850589"/>
            <a:ext cx="3031010" cy="2030662"/>
          </a:xfrm>
          <a:prstGeom prst="rect">
            <a:avLst/>
          </a:prstGeom>
        </p:spPr>
      </p:pic>
      <p:pic>
        <p:nvPicPr>
          <p:cNvPr id="44" name="Picture 4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DC269F-8431-B9F0-1DA2-D2C6A868ED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06" y="4442879"/>
            <a:ext cx="4682739" cy="2026045"/>
          </a:xfrm>
          <a:prstGeom prst="rect">
            <a:avLst/>
          </a:prstGeom>
        </p:spPr>
      </p:pic>
      <p:pic>
        <p:nvPicPr>
          <p:cNvPr id="46" name="Picture 45" descr="A cell phone with a screen&#10;&#10;AI-generated content may be incorrect.">
            <a:extLst>
              <a:ext uri="{FF2B5EF4-FFF2-40B4-BE49-F238E27FC236}">
                <a16:creationId xmlns:a16="http://schemas.microsoft.com/office/drawing/2014/main" id="{E8618BE1-29E6-1353-AA78-E5FFC912A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24" y="4148237"/>
            <a:ext cx="2035551" cy="1075364"/>
          </a:xfrm>
          <a:prstGeom prst="rect">
            <a:avLst/>
          </a:prstGeom>
        </p:spPr>
      </p:pic>
      <p:sp>
        <p:nvSpPr>
          <p:cNvPr id="47" name="Arrow: Left 46">
            <a:extLst>
              <a:ext uri="{FF2B5EF4-FFF2-40B4-BE49-F238E27FC236}">
                <a16:creationId xmlns:a16="http://schemas.microsoft.com/office/drawing/2014/main" id="{E1EBEAFF-A400-7AFA-88E0-F2E5FC3F6A21}"/>
              </a:ext>
            </a:extLst>
          </p:cNvPr>
          <p:cNvSpPr/>
          <p:nvPr/>
        </p:nvSpPr>
        <p:spPr>
          <a:xfrm rot="1925598">
            <a:off x="5795432" y="4739878"/>
            <a:ext cx="456606" cy="231913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8" name="Picture 4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889BD07-58A7-319F-633B-1C3520DEAE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40" y="5547952"/>
            <a:ext cx="2056335" cy="1032519"/>
          </a:xfrm>
          <a:prstGeom prst="rect">
            <a:avLst/>
          </a:prstGeom>
        </p:spPr>
      </p:pic>
      <p:sp>
        <p:nvSpPr>
          <p:cNvPr id="49" name="Arrow: Left 48">
            <a:extLst>
              <a:ext uri="{FF2B5EF4-FFF2-40B4-BE49-F238E27FC236}">
                <a16:creationId xmlns:a16="http://schemas.microsoft.com/office/drawing/2014/main" id="{0405A2D9-47BF-9C2D-1F00-5BBCC28F75D2}"/>
              </a:ext>
            </a:extLst>
          </p:cNvPr>
          <p:cNvSpPr/>
          <p:nvPr/>
        </p:nvSpPr>
        <p:spPr>
          <a:xfrm rot="19287707">
            <a:off x="5795431" y="5613506"/>
            <a:ext cx="456606" cy="231913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B7BB91-4C01-497A-0C41-BCFFD64C21CF}"/>
              </a:ext>
            </a:extLst>
          </p:cNvPr>
          <p:cNvSpPr/>
          <p:nvPr/>
        </p:nvSpPr>
        <p:spPr>
          <a:xfrm>
            <a:off x="4223966" y="3982894"/>
            <a:ext cx="932466" cy="1254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Tag for App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DACD2ED-12FE-67A2-8C63-34FC3F05920E}"/>
              </a:ext>
            </a:extLst>
          </p:cNvPr>
          <p:cNvSpPr/>
          <p:nvPr/>
        </p:nvSpPr>
        <p:spPr>
          <a:xfrm>
            <a:off x="4173968" y="5340401"/>
            <a:ext cx="1103104" cy="11848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Tag for Website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1DFBFC-1966-6112-51C7-2555C09B6A86}"/>
              </a:ext>
            </a:extLst>
          </p:cNvPr>
          <p:cNvSpPr txBox="1"/>
          <p:nvPr/>
        </p:nvSpPr>
        <p:spPr>
          <a:xfrm>
            <a:off x="176284" y="4430054"/>
            <a:ext cx="2629961" cy="202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Two Format Options:</a:t>
            </a: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 will have </a:t>
            </a: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two distinct formats</a:t>
            </a: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available to choose from for your Flipkart Tag: </a:t>
            </a: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flipkart.com</a:t>
            </a:r>
            <a:r>
              <a:rPr lang="en-IN" sz="9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&amp; </a:t>
            </a: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fkrt.it</a:t>
            </a:r>
            <a:endParaRPr lang="en-IN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Usage Based on Format:</a:t>
            </a: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 should </a:t>
            </a: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choose the format that suits your usage</a:t>
            </a: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The </a:t>
            </a: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fkrt.it</a:t>
            </a: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format is designed to </a:t>
            </a: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open exclusively on the Flipkart app</a:t>
            </a: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The source implies that you should choose based on your usage, suggesting the flipkart.com option is for web use, but this is an inference based on the "app-only" description of fkrt.it.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162F4A1-A04B-B50F-A11C-DB07340B4464}"/>
              </a:ext>
            </a:extLst>
          </p:cNvPr>
          <p:cNvSpPr/>
          <p:nvPr/>
        </p:nvSpPr>
        <p:spPr>
          <a:xfrm>
            <a:off x="5900693" y="1441991"/>
            <a:ext cx="2300623" cy="40038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Connected with Your Account Manager  to get the Tag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27546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174-FEFB-4477-6D0C-1A59CBBE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20" y="198519"/>
            <a:ext cx="10869560" cy="1463675"/>
          </a:xfrm>
        </p:spPr>
        <p:txBody>
          <a:bodyPr>
            <a:noAutofit/>
          </a:bodyPr>
          <a:lstStyle/>
          <a:p>
            <a:br>
              <a:rPr lang="en-US" sz="3000" dirty="0">
                <a:solidFill>
                  <a:srgbClr val="00B050"/>
                </a:solidFill>
              </a:rPr>
            </a:b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                                    </a:t>
            </a:r>
            <a:r>
              <a:rPr lang="en-US" sz="7200" b="1" dirty="0">
                <a:solidFill>
                  <a:srgbClr val="00B050"/>
                </a:solidFill>
              </a:rPr>
              <a:t>EK </a:t>
            </a:r>
            <a:r>
              <a:rPr lang="en-US" sz="7200" b="1" dirty="0" err="1">
                <a:solidFill>
                  <a:srgbClr val="00B050"/>
                </a:solidFill>
              </a:rPr>
              <a:t>Affiliaters</a:t>
            </a:r>
            <a:r>
              <a:rPr lang="en-US" sz="7200" dirty="0">
                <a:solidFill>
                  <a:srgbClr val="00B050"/>
                </a:solidFill>
              </a:rPr>
              <a:t> 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endParaRPr lang="en-IN" sz="30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1ECAB-BCD2-4EA0-77B2-419F30776FE4}"/>
              </a:ext>
            </a:extLst>
          </p:cNvPr>
          <p:cNvSpPr txBox="1"/>
          <p:nvPr/>
        </p:nvSpPr>
        <p:spPr>
          <a:xfrm>
            <a:off x="2477729" y="1292862"/>
            <a:ext cx="771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most efficient tool for creating and managing </a:t>
            </a:r>
            <a:r>
              <a:rPr lang="en-US" b="1" dirty="0" err="1"/>
              <a:t>EarnKaro</a:t>
            </a:r>
            <a:r>
              <a:rPr lang="en-US" b="1" dirty="0"/>
              <a:t> ‘Profit Links’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79F591-5186-9CA2-CF40-0DD3CF1C69C8}"/>
              </a:ext>
            </a:extLst>
          </p:cNvPr>
          <p:cNvCxnSpPr/>
          <p:nvPr/>
        </p:nvCxnSpPr>
        <p:spPr>
          <a:xfrm>
            <a:off x="5810864" y="2109019"/>
            <a:ext cx="0" cy="442451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7FA1CE-4695-F382-CCB4-BAF718103D76}"/>
              </a:ext>
            </a:extLst>
          </p:cNvPr>
          <p:cNvSpPr txBox="1"/>
          <p:nvPr/>
        </p:nvSpPr>
        <p:spPr>
          <a:xfrm>
            <a:off x="206481" y="2109019"/>
            <a:ext cx="58895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               </a:t>
            </a:r>
            <a:r>
              <a:rPr lang="en-IN" sz="2800" b="1" dirty="0">
                <a:solidFill>
                  <a:srgbClr val="00B050"/>
                </a:solidFill>
              </a:rPr>
              <a:t>What is EK </a:t>
            </a:r>
            <a:r>
              <a:rPr lang="en-IN" sz="2800" b="1" dirty="0" err="1">
                <a:solidFill>
                  <a:srgbClr val="00B050"/>
                </a:solidFill>
              </a:rPr>
              <a:t>Affiliaters</a:t>
            </a:r>
            <a:r>
              <a:rPr lang="en-IN" sz="2800" b="1" dirty="0">
                <a:solidFill>
                  <a:srgbClr val="00B050"/>
                </a:solidFill>
              </a:rPr>
              <a:t>?</a:t>
            </a:r>
          </a:p>
          <a:p>
            <a:endParaRPr lang="en-IN" sz="22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</a:t>
            </a:r>
            <a:r>
              <a:rPr lang="en-US" sz="2000" dirty="0"/>
              <a:t>A tool designed to help users create </a:t>
            </a:r>
            <a:r>
              <a:rPr lang="en-US" sz="2000" dirty="0" err="1"/>
              <a:t>EarnKaro</a:t>
            </a:r>
            <a:r>
              <a:rPr lang="en-US" sz="2000" dirty="0"/>
              <a:t> profit links on a large scale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Simplifies converting links into profit links, creating automatic posts, and replacing text within your posts</a:t>
            </a:r>
          </a:p>
          <a:p>
            <a:br>
              <a:rPr lang="en-US" dirty="0"/>
            </a:br>
            <a:endParaRPr lang="en-IN" sz="2200" b="1" dirty="0">
              <a:solidFill>
                <a:schemeClr val="accent6"/>
              </a:solidFill>
            </a:endParaRPr>
          </a:p>
          <a:p>
            <a:endParaRPr lang="en-IN" dirty="0"/>
          </a:p>
        </p:txBody>
      </p:sp>
      <p:pic>
        <p:nvPicPr>
          <p:cNvPr id="15" name="Picture 14" descr="A green and black logo&#10;&#10;AI-generated content may be incorrect.">
            <a:extLst>
              <a:ext uri="{FF2B5EF4-FFF2-40B4-BE49-F238E27FC236}">
                <a16:creationId xmlns:a16="http://schemas.microsoft.com/office/drawing/2014/main" id="{7BF52439-CD55-1142-C92A-FB1BF955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40" t="20871" r="62897" b="2684"/>
          <a:stretch>
            <a:fillRect/>
          </a:stretch>
        </p:blipFill>
        <p:spPr>
          <a:xfrm>
            <a:off x="588711" y="2212258"/>
            <a:ext cx="458426" cy="4168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E2D259-0079-B64E-07B2-0F921F556649}"/>
              </a:ext>
            </a:extLst>
          </p:cNvPr>
          <p:cNvSpPr txBox="1"/>
          <p:nvPr/>
        </p:nvSpPr>
        <p:spPr>
          <a:xfrm>
            <a:off x="5943599" y="2109019"/>
            <a:ext cx="508327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50"/>
                </a:solidFill>
              </a:rPr>
              <a:t>         Why use EK </a:t>
            </a:r>
            <a:r>
              <a:rPr lang="en-IN" sz="2800" b="1" dirty="0" err="1">
                <a:solidFill>
                  <a:srgbClr val="00B050"/>
                </a:solidFill>
              </a:rPr>
              <a:t>Affiliaters</a:t>
            </a:r>
            <a:r>
              <a:rPr lang="en-IN" sz="2800" b="1" dirty="0">
                <a:solidFill>
                  <a:srgbClr val="00B050"/>
                </a:solidFill>
              </a:rPr>
              <a:t>?</a:t>
            </a:r>
          </a:p>
          <a:p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Eliminates manual, time-consuming steps in creating profit links and posts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Create thousands of links quickly during sales events</a:t>
            </a:r>
          </a:p>
          <a:p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Automates the conversion of regular posts into profit posts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accent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150548-F4A6-936E-B622-8494B00357C2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67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6B485-D1CB-9413-80B5-8142FAC64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5F47-81ED-E383-77E1-320F9710D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8143" y="-130439"/>
            <a:ext cx="12858135" cy="146367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                  </a:t>
            </a:r>
            <a:r>
              <a:rPr lang="en-US" sz="4000" b="1" dirty="0">
                <a:solidFill>
                  <a:srgbClr val="00B050"/>
                </a:solidFill>
              </a:rPr>
              <a:t>How to access </a:t>
            </a:r>
            <a:r>
              <a:rPr lang="en-US" sz="4000" b="1" dirty="0" err="1">
                <a:solidFill>
                  <a:srgbClr val="00B050"/>
                </a:solidFill>
              </a:rPr>
              <a:t>Affiliaters</a:t>
            </a:r>
            <a:r>
              <a:rPr lang="en-US" sz="4000" b="1" dirty="0">
                <a:solidFill>
                  <a:srgbClr val="00B050"/>
                </a:solidFill>
              </a:rPr>
              <a:t>?</a:t>
            </a:r>
            <a:r>
              <a:rPr lang="en-US" sz="4000" dirty="0">
                <a:solidFill>
                  <a:srgbClr val="00B050"/>
                </a:solidFill>
              </a:rPr>
              <a:t> </a:t>
            </a:r>
            <a:endParaRPr lang="en-IN" sz="40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F4F87-968C-1890-1EAB-6268D050BD54}"/>
              </a:ext>
            </a:extLst>
          </p:cNvPr>
          <p:cNvSpPr txBox="1"/>
          <p:nvPr/>
        </p:nvSpPr>
        <p:spPr>
          <a:xfrm>
            <a:off x="817924" y="1010070"/>
            <a:ext cx="771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Visit the App/M-site/ Website </a:t>
            </a:r>
          </a:p>
          <a:p>
            <a:r>
              <a:rPr lang="en-US" b="1" dirty="0"/>
              <a:t>2. Click on the Highlighted Buttons to reach the </a:t>
            </a:r>
            <a:r>
              <a:rPr lang="en-IN" b="1" dirty="0">
                <a:highlight>
                  <a:srgbClr val="FFFF00"/>
                </a:highlight>
              </a:rPr>
              <a:t>ek.affiliaters.in</a:t>
            </a: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15" name="Picture 14" descr="A green and black logo&#10;&#10;AI-generated content may be incorrect.">
            <a:extLst>
              <a:ext uri="{FF2B5EF4-FFF2-40B4-BE49-F238E27FC236}">
                <a16:creationId xmlns:a16="http://schemas.microsoft.com/office/drawing/2014/main" id="{15E02D39-4B8C-C30A-F0C5-D8E73DA4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40" t="20871" r="62897" b="2684"/>
          <a:stretch>
            <a:fillRect/>
          </a:stretch>
        </p:blipFill>
        <p:spPr>
          <a:xfrm>
            <a:off x="321659" y="2038832"/>
            <a:ext cx="458426" cy="4168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BCA251-F730-EC6A-1DF1-B3EC66831D9B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pic>
        <p:nvPicPr>
          <p:cNvPr id="5" name="Picture 4" descr="A green and white text&#10;&#10;AI-generated content may be incorrect.">
            <a:extLst>
              <a:ext uri="{FF2B5EF4-FFF2-40B4-BE49-F238E27FC236}">
                <a16:creationId xmlns:a16="http://schemas.microsoft.com/office/drawing/2014/main" id="{E84EA5A5-F5E3-F034-EB17-4990CD854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1" y="2034667"/>
            <a:ext cx="4754386" cy="840028"/>
          </a:xfrm>
          <a:prstGeom prst="rect">
            <a:avLst/>
          </a:prstGeom>
        </p:spPr>
      </p:pic>
      <p:pic>
        <p:nvPicPr>
          <p:cNvPr id="8" name="Picture 7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285E7982-088E-BBDC-5BF0-872F17E73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69" y="2020376"/>
            <a:ext cx="4901701" cy="84002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490B5F-61ED-0146-59E7-8CA7F9CC5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32" y="3367341"/>
            <a:ext cx="4574395" cy="248058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08E40C-77D3-A1CA-ED26-48A3A5EFA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69" y="3367342"/>
            <a:ext cx="4879449" cy="2478314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AC287ABB-E3E6-E196-AB31-7091EF50377C}"/>
              </a:ext>
            </a:extLst>
          </p:cNvPr>
          <p:cNvSpPr/>
          <p:nvPr/>
        </p:nvSpPr>
        <p:spPr>
          <a:xfrm>
            <a:off x="5770098" y="2504113"/>
            <a:ext cx="348343" cy="21516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CDBADEF5-1D4B-0D0B-2F71-B708D2D630B5}"/>
              </a:ext>
            </a:extLst>
          </p:cNvPr>
          <p:cNvSpPr/>
          <p:nvPr/>
        </p:nvSpPr>
        <p:spPr>
          <a:xfrm>
            <a:off x="5679393" y="4391337"/>
            <a:ext cx="525341" cy="215162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2835894C-9A86-A069-C022-3D6F89009DD3}"/>
              </a:ext>
            </a:extLst>
          </p:cNvPr>
          <p:cNvSpPr/>
          <p:nvPr/>
        </p:nvSpPr>
        <p:spPr>
          <a:xfrm>
            <a:off x="8409614" y="2860404"/>
            <a:ext cx="206077" cy="39517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175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4673-EA3C-F34B-423E-5E591A64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41" y="294969"/>
            <a:ext cx="10515600" cy="8259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Account Creation and Login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sz="2200" b="1" dirty="0"/>
              <a:t>Directly visiting the </a:t>
            </a:r>
            <a:r>
              <a:rPr lang="en-US" sz="2200" b="1" dirty="0" err="1"/>
              <a:t>affiliaters</a:t>
            </a:r>
            <a:r>
              <a:rPr lang="en-US" sz="2200" b="1" dirty="0"/>
              <a:t> website and getting started with EK </a:t>
            </a:r>
            <a:r>
              <a:rPr lang="en-US" sz="2200" b="1" dirty="0" err="1"/>
              <a:t>Affiliaters</a:t>
            </a:r>
            <a:r>
              <a:rPr lang="en-US" sz="2200" b="1" dirty="0"/>
              <a:t> Program</a:t>
            </a:r>
            <a:endParaRPr lang="en-IN" sz="2200" b="1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862332-8C1D-8D00-9C42-D79EE397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63" r="22284"/>
          <a:stretch>
            <a:fillRect/>
          </a:stretch>
        </p:blipFill>
        <p:spPr>
          <a:xfrm>
            <a:off x="1782575" y="1432504"/>
            <a:ext cx="1931084" cy="1620000"/>
          </a:xfrm>
          <a:prstGeom prst="flowChartAlternateProcess">
            <a:avLst/>
          </a:prstGeom>
          <a:ln>
            <a:solidFill>
              <a:schemeClr val="tx2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16" name="Picture 15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B5BF1C33-950D-98D1-52F1-B09BB305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80"/>
          <a:stretch>
            <a:fillRect/>
          </a:stretch>
        </p:blipFill>
        <p:spPr>
          <a:xfrm>
            <a:off x="1740789" y="4084693"/>
            <a:ext cx="2287035" cy="1620000"/>
          </a:xfrm>
          <a:prstGeom prst="flowChartAlternateProcess">
            <a:avLst/>
          </a:prstGeom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23" name="Picture 22" descr="A close up of a word&#10;&#10;AI-generated content may be incorrect.">
            <a:extLst>
              <a:ext uri="{FF2B5EF4-FFF2-40B4-BE49-F238E27FC236}">
                <a16:creationId xmlns:a16="http://schemas.microsoft.com/office/drawing/2014/main" id="{3944DC7A-2E56-CAFD-934E-24DACCE61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675" y="1879878"/>
            <a:ext cx="3714750" cy="504825"/>
          </a:xfrm>
          <a:prstGeom prst="flowChartAlternateProcess">
            <a:avLst/>
          </a:prstGeom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3C88A7-50EC-6EA1-EA39-B258037EA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081" y="3794024"/>
            <a:ext cx="2119676" cy="1620000"/>
          </a:xfrm>
          <a:prstGeom prst="rect">
            <a:avLst/>
          </a:prstGeom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2BE775-4633-0858-D19E-355D6B7C970D}"/>
              </a:ext>
            </a:extLst>
          </p:cNvPr>
          <p:cNvSpPr txBox="1"/>
          <p:nvPr/>
        </p:nvSpPr>
        <p:spPr>
          <a:xfrm>
            <a:off x="966022" y="3186320"/>
            <a:ext cx="379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Begin by visiting </a:t>
            </a:r>
            <a:r>
              <a:rPr lang="en-IN" b="1" dirty="0"/>
              <a:t>EK.affiliaters.in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07F8F5-5072-B62F-6CB7-D76322ED8861}"/>
              </a:ext>
            </a:extLst>
          </p:cNvPr>
          <p:cNvSpPr txBox="1"/>
          <p:nvPr/>
        </p:nvSpPr>
        <p:spPr>
          <a:xfrm>
            <a:off x="883424" y="5800564"/>
            <a:ext cx="421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 in using the </a:t>
            </a:r>
            <a:r>
              <a:rPr lang="en-IN" b="1" dirty="0"/>
              <a:t>email address </a:t>
            </a:r>
            <a:r>
              <a:rPr lang="en-IN" dirty="0"/>
              <a:t>that is </a:t>
            </a:r>
            <a:r>
              <a:rPr lang="en-IN" b="1" dirty="0"/>
              <a:t>linked </a:t>
            </a:r>
            <a:r>
              <a:rPr lang="en-IN" dirty="0"/>
              <a:t>to</a:t>
            </a:r>
            <a:r>
              <a:rPr lang="en-IN" b="1" dirty="0"/>
              <a:t> your EK account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D0D597-54A9-A8E9-93EC-8A2CA9B94692}"/>
              </a:ext>
            </a:extLst>
          </p:cNvPr>
          <p:cNvSpPr txBox="1"/>
          <p:nvPr/>
        </p:nvSpPr>
        <p:spPr>
          <a:xfrm>
            <a:off x="6643583" y="1112914"/>
            <a:ext cx="421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Creating a New Account (If you don't have one)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38523F-8BCE-9C38-F0D0-63F1436EC266}"/>
              </a:ext>
            </a:extLst>
          </p:cNvPr>
          <p:cNvSpPr txBox="1"/>
          <p:nvPr/>
        </p:nvSpPr>
        <p:spPr>
          <a:xfrm>
            <a:off x="7272400" y="2469072"/>
            <a:ext cx="259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Press </a:t>
            </a:r>
            <a:r>
              <a:rPr lang="en-IN" b="1" dirty="0"/>
              <a:t>“Get Started”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38A9F-F182-F5E4-593F-3C5BF5B29A98}"/>
              </a:ext>
            </a:extLst>
          </p:cNvPr>
          <p:cNvSpPr txBox="1"/>
          <p:nvPr/>
        </p:nvSpPr>
        <p:spPr>
          <a:xfrm>
            <a:off x="6463931" y="5589643"/>
            <a:ext cx="4390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your </a:t>
            </a:r>
            <a:r>
              <a:rPr lang="en-IN" b="1" dirty="0"/>
              <a:t>mobile number, an EK referral link, </a:t>
            </a:r>
            <a:r>
              <a:rPr lang="en-IN" dirty="0"/>
              <a:t>and your </a:t>
            </a:r>
            <a:r>
              <a:rPr lang="en-IN" b="1" dirty="0"/>
              <a:t>email address</a:t>
            </a:r>
            <a:r>
              <a:rPr lang="en-IN" dirty="0"/>
              <a:t>, then </a:t>
            </a:r>
            <a:r>
              <a:rPr lang="en-IN" b="1" dirty="0"/>
              <a:t>set a password </a:t>
            </a:r>
            <a:r>
              <a:rPr lang="en-IN" dirty="0"/>
              <a:t>and</a:t>
            </a:r>
            <a:r>
              <a:rPr lang="en-IN" b="1" dirty="0"/>
              <a:t> click on Register</a:t>
            </a:r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294142-E393-1C39-B6BD-3EB0CE5CAC8A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132C0384-2B60-07EA-F9F6-9D5EFF1185C4}"/>
              </a:ext>
            </a:extLst>
          </p:cNvPr>
          <p:cNvSpPr/>
          <p:nvPr/>
        </p:nvSpPr>
        <p:spPr>
          <a:xfrm>
            <a:off x="8398499" y="3014023"/>
            <a:ext cx="206077" cy="39517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6CA3824-9E12-9DB3-000F-E82B73BE261A}"/>
              </a:ext>
            </a:extLst>
          </p:cNvPr>
          <p:cNvSpPr/>
          <p:nvPr/>
        </p:nvSpPr>
        <p:spPr>
          <a:xfrm>
            <a:off x="2782947" y="3582205"/>
            <a:ext cx="206077" cy="39517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547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8652-93C3-237E-EC0A-8CC15343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0" y="89932"/>
            <a:ext cx="10515600" cy="1021223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00B050"/>
                </a:solidFill>
              </a:rPr>
              <a:t>Understanding Your Dashboard</a:t>
            </a:r>
            <a:br>
              <a:rPr lang="en-IN" sz="4000" b="1" dirty="0">
                <a:solidFill>
                  <a:schemeClr val="accent6"/>
                </a:solidFill>
              </a:rPr>
            </a:br>
            <a:r>
              <a:rPr lang="en-IN" sz="1800" b="1" dirty="0"/>
              <a:t>The dashboard provides a summary of the links you have created using the tool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FEC096-3FA5-C34B-E6B9-8B82B460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66910" b="36962"/>
          <a:stretch>
            <a:fillRect/>
          </a:stretch>
        </p:blipFill>
        <p:spPr>
          <a:xfrm>
            <a:off x="1245290" y="1332002"/>
            <a:ext cx="2057970" cy="1800000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5" name="Picture 4" descr="A person holding a phone&#10;&#10;AI-generated content may be incorrect.">
            <a:extLst>
              <a:ext uri="{FF2B5EF4-FFF2-40B4-BE49-F238E27FC236}">
                <a16:creationId xmlns:a16="http://schemas.microsoft.com/office/drawing/2014/main" id="{86B6F32D-A86B-182C-F11B-9A12560D4D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515" r="860" b="8419"/>
          <a:stretch>
            <a:fillRect/>
          </a:stretch>
        </p:blipFill>
        <p:spPr>
          <a:xfrm>
            <a:off x="5005002" y="1248383"/>
            <a:ext cx="5377863" cy="1892246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6" name="Picture 5" descr="A screen shot of a link converted&#10;&#10;AI-generated content may be incorrect.">
            <a:extLst>
              <a:ext uri="{FF2B5EF4-FFF2-40B4-BE49-F238E27FC236}">
                <a16:creationId xmlns:a16="http://schemas.microsoft.com/office/drawing/2014/main" id="{3F969E56-9036-392C-8123-F8BD554260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54"/>
          <a:stretch>
            <a:fillRect/>
          </a:stretch>
        </p:blipFill>
        <p:spPr>
          <a:xfrm>
            <a:off x="1177410" y="4267564"/>
            <a:ext cx="1756322" cy="1440000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7" name="Picture 6" descr="A screenshot of a screenshot of a screen&#10;&#10;AI-generated content may be incorrect.">
            <a:extLst>
              <a:ext uri="{FF2B5EF4-FFF2-40B4-BE49-F238E27FC236}">
                <a16:creationId xmlns:a16="http://schemas.microsoft.com/office/drawing/2014/main" id="{06C4123C-A69E-A5DF-951A-D35D4A7707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8" t="1522" r="2780"/>
          <a:stretch>
            <a:fillRect/>
          </a:stretch>
        </p:blipFill>
        <p:spPr>
          <a:xfrm>
            <a:off x="4119716" y="4278524"/>
            <a:ext cx="3185652" cy="1418080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178C73-4AC8-7BFF-19F8-7B50C6144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 t="1522"/>
          <a:stretch>
            <a:fillRect/>
          </a:stretch>
        </p:blipFill>
        <p:spPr>
          <a:xfrm>
            <a:off x="8385221" y="4289484"/>
            <a:ext cx="1589734" cy="1418080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A69E6-2012-A27E-257A-0D038BB3434C}"/>
              </a:ext>
            </a:extLst>
          </p:cNvPr>
          <p:cNvSpPr txBox="1"/>
          <p:nvPr/>
        </p:nvSpPr>
        <p:spPr>
          <a:xfrm>
            <a:off x="550610" y="3179539"/>
            <a:ext cx="379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on </a:t>
            </a:r>
            <a:r>
              <a:rPr lang="en-IN" b="1" dirty="0"/>
              <a:t>“Dashboard” </a:t>
            </a:r>
            <a:r>
              <a:rPr lang="en-IN" dirty="0"/>
              <a:t>to access the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2462E6-CC73-94E9-F3B7-484756D1F3B3}"/>
              </a:ext>
            </a:extLst>
          </p:cNvPr>
          <p:cNvSpPr txBox="1"/>
          <p:nvPr/>
        </p:nvSpPr>
        <p:spPr>
          <a:xfrm>
            <a:off x="5301459" y="3171187"/>
            <a:ext cx="461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Your</a:t>
            </a:r>
            <a:r>
              <a:rPr lang="en-IN" b="1" dirty="0"/>
              <a:t> Dashboard </a:t>
            </a:r>
            <a:r>
              <a:rPr lang="en-IN" dirty="0"/>
              <a:t>appears something like this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5083E-8851-D3C0-E696-44FF7F8CD052}"/>
              </a:ext>
            </a:extLst>
          </p:cNvPr>
          <p:cNvSpPr txBox="1"/>
          <p:nvPr/>
        </p:nvSpPr>
        <p:spPr>
          <a:xfrm>
            <a:off x="4050893" y="3728178"/>
            <a:ext cx="379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B050"/>
                </a:solidFill>
              </a:rPr>
              <a:t>Key Metrics Displayed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486D5E-1CD1-8BF6-9D78-40B5A48A696D}"/>
              </a:ext>
            </a:extLst>
          </p:cNvPr>
          <p:cNvSpPr txBox="1"/>
          <p:nvPr/>
        </p:nvSpPr>
        <p:spPr>
          <a:xfrm>
            <a:off x="375138" y="6027077"/>
            <a:ext cx="394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You can see </a:t>
            </a:r>
            <a:r>
              <a:rPr lang="en-IN" b="1" dirty="0"/>
              <a:t>how many links you have converted</a:t>
            </a:r>
            <a:r>
              <a:rPr lang="en-IN" dirty="0"/>
              <a:t> using the tool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935B9A-DC0B-687F-B23B-405EABD1B07F}"/>
              </a:ext>
            </a:extLst>
          </p:cNvPr>
          <p:cNvSpPr txBox="1"/>
          <p:nvPr/>
        </p:nvSpPr>
        <p:spPr>
          <a:xfrm>
            <a:off x="3992235" y="5984968"/>
            <a:ext cx="3770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You can see </a:t>
            </a:r>
            <a:r>
              <a:rPr lang="en-IN" b="1" dirty="0"/>
              <a:t>how many links are connected </a:t>
            </a:r>
            <a:r>
              <a:rPr lang="en-IN" dirty="0"/>
              <a:t>(once the data is there)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92C91-5B46-D4E1-3F68-98402171FFC5}"/>
              </a:ext>
            </a:extLst>
          </p:cNvPr>
          <p:cNvSpPr txBox="1"/>
          <p:nvPr/>
        </p:nvSpPr>
        <p:spPr>
          <a:xfrm>
            <a:off x="7693933" y="6016508"/>
            <a:ext cx="3510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You can track the </a:t>
            </a:r>
            <a:r>
              <a:rPr lang="en-IN" b="1" dirty="0"/>
              <a:t>number of </a:t>
            </a:r>
            <a:r>
              <a:rPr lang="en-IN" b="1" dirty="0" err="1"/>
              <a:t>Bitly</a:t>
            </a:r>
            <a:r>
              <a:rPr lang="en-IN" b="1" dirty="0"/>
              <a:t> links </a:t>
            </a:r>
            <a:r>
              <a:rPr lang="en-IN" dirty="0"/>
              <a:t>you have consumed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F6097A-2FA8-C570-0084-5D23D2E9F795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A10BE37-D99B-3285-2177-A66611F059FB}"/>
              </a:ext>
            </a:extLst>
          </p:cNvPr>
          <p:cNvSpPr/>
          <p:nvPr/>
        </p:nvSpPr>
        <p:spPr>
          <a:xfrm>
            <a:off x="3972934" y="2151827"/>
            <a:ext cx="534648" cy="22851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36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4979-EF0E-E9E1-4949-8488129E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232390"/>
            <a:ext cx="11788901" cy="68201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Set-Up Telegram Auto-Forwarder Bot </a:t>
            </a:r>
            <a:br>
              <a:rPr lang="en-IN" b="1" dirty="0">
                <a:solidFill>
                  <a:schemeClr val="accent6"/>
                </a:solidFill>
              </a:rPr>
            </a:br>
            <a:r>
              <a:rPr lang="en-IN" sz="2200" b="1" dirty="0"/>
              <a:t>To enable automatic forwarding of your converted links to your Telegram channel</a:t>
            </a:r>
            <a:endParaRPr lang="en-IN" sz="2200" b="1" dirty="0">
              <a:solidFill>
                <a:srgbClr val="00B050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259A43-B609-1CC7-5294-FED66A696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090" r="11072" b="29421"/>
          <a:stretch>
            <a:fillRect/>
          </a:stretch>
        </p:blipFill>
        <p:spPr>
          <a:xfrm>
            <a:off x="5625280" y="1454071"/>
            <a:ext cx="1623742" cy="1260000"/>
          </a:xfrm>
          <a:prstGeom prst="rect">
            <a:avLst/>
          </a:prstGeom>
        </p:spPr>
      </p:pic>
      <p:pic>
        <p:nvPicPr>
          <p:cNvPr id="5" name="Picture 4" descr="A screenshot of a social media message&#10;&#10;AI-generated content may be incorrect.">
            <a:extLst>
              <a:ext uri="{FF2B5EF4-FFF2-40B4-BE49-F238E27FC236}">
                <a16:creationId xmlns:a16="http://schemas.microsoft.com/office/drawing/2014/main" id="{0EBD880D-0F98-0AE1-DA71-2973AEFDBA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06" t="8046" r="24553" b="8377"/>
          <a:stretch>
            <a:fillRect/>
          </a:stretch>
        </p:blipFill>
        <p:spPr>
          <a:xfrm>
            <a:off x="8191376" y="1454071"/>
            <a:ext cx="1674477" cy="1260000"/>
          </a:xfrm>
          <a:prstGeom prst="rect">
            <a:avLst/>
          </a:prstGeom>
        </p:spPr>
      </p:pic>
      <p:pic>
        <p:nvPicPr>
          <p:cNvPr id="6" name="Picture 5" descr="A hand cursor on a green button&#10;&#10;AI-generated content may be incorrect.">
            <a:extLst>
              <a:ext uri="{FF2B5EF4-FFF2-40B4-BE49-F238E27FC236}">
                <a16:creationId xmlns:a16="http://schemas.microsoft.com/office/drawing/2014/main" id="{32BB03BA-4A05-1028-F65A-01DFDFCAD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246" t="2504" r="7445" b="44670"/>
          <a:stretch>
            <a:fillRect/>
          </a:stretch>
        </p:blipFill>
        <p:spPr>
          <a:xfrm>
            <a:off x="7929347" y="3935712"/>
            <a:ext cx="2642419" cy="84029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50044D-B656-F43A-A67B-637EEC6E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24" t="3815" r="2709" b="9715"/>
          <a:stretch>
            <a:fillRect/>
          </a:stretch>
        </p:blipFill>
        <p:spPr>
          <a:xfrm>
            <a:off x="4486078" y="3762933"/>
            <a:ext cx="3006214" cy="126000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61740B-B340-F41A-1FD3-7536D376A6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879" r="1406"/>
          <a:stretch>
            <a:fillRect/>
          </a:stretch>
        </p:blipFill>
        <p:spPr>
          <a:xfrm>
            <a:off x="4446543" y="5489352"/>
            <a:ext cx="3045749" cy="1197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82FB73-3144-39DB-5C16-962B8C6D8026}"/>
              </a:ext>
            </a:extLst>
          </p:cNvPr>
          <p:cNvSpPr txBox="1"/>
          <p:nvPr/>
        </p:nvSpPr>
        <p:spPr>
          <a:xfrm>
            <a:off x="466597" y="1049876"/>
            <a:ext cx="618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 link your </a:t>
            </a:r>
            <a:r>
              <a:rPr lang="en-IN" b="1" dirty="0"/>
              <a:t>Telegram</a:t>
            </a:r>
            <a:r>
              <a:rPr lang="en-IN" dirty="0"/>
              <a:t> </a:t>
            </a:r>
            <a:r>
              <a:rPr lang="en-IN" b="1" dirty="0"/>
              <a:t>account</a:t>
            </a:r>
            <a:r>
              <a:rPr lang="en-IN" dirty="0"/>
              <a:t> </a:t>
            </a:r>
            <a:r>
              <a:rPr lang="en-IN" b="1" dirty="0"/>
              <a:t>to EK </a:t>
            </a:r>
            <a:r>
              <a:rPr lang="en-IN" b="1" dirty="0" err="1"/>
              <a:t>Affliaters</a:t>
            </a:r>
            <a:r>
              <a:rPr lang="en-IN" b="1" dirty="0">
                <a:sym typeface="Wingdings" panose="05000000000000000000" pitchFamily="2" charset="2"/>
              </a:rPr>
              <a:t> 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2D133E-0922-CCCD-1683-82C3D1857763}"/>
              </a:ext>
            </a:extLst>
          </p:cNvPr>
          <p:cNvSpPr txBox="1"/>
          <p:nvPr/>
        </p:nvSpPr>
        <p:spPr>
          <a:xfrm>
            <a:off x="5525464" y="1071969"/>
            <a:ext cx="199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on </a:t>
            </a:r>
            <a:r>
              <a:rPr lang="en-IN" b="1" dirty="0"/>
              <a:t>Socials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8BA79-AE28-D962-439F-2F54565CA0E7}"/>
              </a:ext>
            </a:extLst>
          </p:cNvPr>
          <p:cNvSpPr txBox="1"/>
          <p:nvPr/>
        </p:nvSpPr>
        <p:spPr>
          <a:xfrm>
            <a:off x="8079801" y="1065739"/>
            <a:ext cx="203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on </a:t>
            </a:r>
            <a:r>
              <a:rPr lang="en-IN" b="1" dirty="0"/>
              <a:t>Telegram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C77AE1-02B4-AAAF-609C-F2670A31D494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F03EE6-BE37-0EA3-D995-B9C39B66E58F}"/>
              </a:ext>
            </a:extLst>
          </p:cNvPr>
          <p:cNvSpPr txBox="1"/>
          <p:nvPr/>
        </p:nvSpPr>
        <p:spPr>
          <a:xfrm>
            <a:off x="8056081" y="3305356"/>
            <a:ext cx="251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on </a:t>
            </a:r>
            <a:r>
              <a:rPr lang="en-IN" b="1" dirty="0"/>
              <a:t>Add Telegram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F22256-8766-6A60-2F20-D1836A111A60}"/>
              </a:ext>
            </a:extLst>
          </p:cNvPr>
          <p:cNvSpPr txBox="1"/>
          <p:nvPr/>
        </p:nvSpPr>
        <p:spPr>
          <a:xfrm>
            <a:off x="4435165" y="3116602"/>
            <a:ext cx="3372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on </a:t>
            </a:r>
            <a:r>
              <a:rPr lang="en-IN" b="1" dirty="0"/>
              <a:t>Add Telegram channel Username</a:t>
            </a:r>
            <a:r>
              <a:rPr lang="en-IN" dirty="0"/>
              <a:t> and </a:t>
            </a:r>
            <a:r>
              <a:rPr lang="en-IN" b="1" dirty="0"/>
              <a:t>Token Number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73AFD7-AB58-E3F9-D5A8-0E61D96D605D}"/>
              </a:ext>
            </a:extLst>
          </p:cNvPr>
          <p:cNvSpPr txBox="1"/>
          <p:nvPr/>
        </p:nvSpPr>
        <p:spPr>
          <a:xfrm>
            <a:off x="245423" y="3239363"/>
            <a:ext cx="500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IN" dirty="0"/>
              <a:t>o to your </a:t>
            </a:r>
            <a:r>
              <a:rPr lang="en-IN" b="1" dirty="0"/>
              <a:t>TG channel </a:t>
            </a:r>
            <a:r>
              <a:rPr lang="en-IN" dirty="0"/>
              <a:t>to find </a:t>
            </a:r>
            <a:r>
              <a:rPr lang="en-IN" b="1" dirty="0"/>
              <a:t>Username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BAF13CC-53EA-3C20-132A-43377CD4F4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90" t="19064" r="2351" b="-507"/>
          <a:stretch>
            <a:fillRect/>
          </a:stretch>
        </p:blipFill>
        <p:spPr>
          <a:xfrm>
            <a:off x="315591" y="4365230"/>
            <a:ext cx="3325476" cy="23212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15FEB7-3775-B0B4-6B26-DD530ED54C44}"/>
              </a:ext>
            </a:extLst>
          </p:cNvPr>
          <p:cNvSpPr txBox="1"/>
          <p:nvPr/>
        </p:nvSpPr>
        <p:spPr>
          <a:xfrm>
            <a:off x="8079801" y="5089052"/>
            <a:ext cx="3123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your username with </a:t>
            </a:r>
            <a:r>
              <a:rPr lang="en-US" b="1" dirty="0"/>
              <a:t>‘@’ sign </a:t>
            </a:r>
            <a:r>
              <a:rPr lang="en-US" dirty="0"/>
              <a:t>before</a:t>
            </a:r>
            <a:endParaRPr lang="en-IN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CD54E9-CA9B-02FC-E05E-37DD23E50573}"/>
              </a:ext>
            </a:extLst>
          </p:cNvPr>
          <p:cNvCxnSpPr>
            <a:cxnSpLocks/>
          </p:cNvCxnSpPr>
          <p:nvPr/>
        </p:nvCxnSpPr>
        <p:spPr>
          <a:xfrm>
            <a:off x="10117394" y="4439434"/>
            <a:ext cx="637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EC4D98A-C39E-5F1B-A922-1F790F462755}"/>
              </a:ext>
            </a:extLst>
          </p:cNvPr>
          <p:cNvSpPr/>
          <p:nvPr/>
        </p:nvSpPr>
        <p:spPr>
          <a:xfrm>
            <a:off x="7394699" y="1924017"/>
            <a:ext cx="534648" cy="22851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6EBD377-45B3-7BB6-79B2-0F9BAEACF97C}"/>
              </a:ext>
            </a:extLst>
          </p:cNvPr>
          <p:cNvSpPr/>
          <p:nvPr/>
        </p:nvSpPr>
        <p:spPr>
          <a:xfrm>
            <a:off x="5975775" y="5086330"/>
            <a:ext cx="265368" cy="35906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1BB7CBBC-B882-0D36-4A2A-1E1D40BC6D9E}"/>
              </a:ext>
            </a:extLst>
          </p:cNvPr>
          <p:cNvSpPr/>
          <p:nvPr/>
        </p:nvSpPr>
        <p:spPr>
          <a:xfrm>
            <a:off x="7450133" y="4245649"/>
            <a:ext cx="456606" cy="228516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51BE6838-C7E8-00E3-2DDA-3777413CB6B4}"/>
              </a:ext>
            </a:extLst>
          </p:cNvPr>
          <p:cNvSpPr/>
          <p:nvPr/>
        </p:nvSpPr>
        <p:spPr>
          <a:xfrm>
            <a:off x="3816987" y="5029732"/>
            <a:ext cx="525341" cy="215162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 descr="A logo of a paper plane&#10;&#10;AI-generated content may be incorrect.">
            <a:extLst>
              <a:ext uri="{FF2B5EF4-FFF2-40B4-BE49-F238E27FC236}">
                <a16:creationId xmlns:a16="http://schemas.microsoft.com/office/drawing/2014/main" id="{7863554C-A5E1-5476-5717-0BD4E531D6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268" y="404840"/>
            <a:ext cx="728740" cy="5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08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3E517684-F016-10C0-8EB0-574B0305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6" r="5026" b="10711"/>
          <a:stretch>
            <a:fillRect/>
          </a:stretch>
        </p:blipFill>
        <p:spPr>
          <a:xfrm>
            <a:off x="9033125" y="1284121"/>
            <a:ext cx="1679935" cy="1586667"/>
          </a:xfrm>
          <a:prstGeom prst="rect">
            <a:avLst/>
          </a:prstGeom>
        </p:spPr>
      </p:pic>
      <p:pic>
        <p:nvPicPr>
          <p:cNvPr id="8" name="Picture 7" descr="A red cross on a computer screen&#10;&#10;AI-generated content may be incorrect.">
            <a:extLst>
              <a:ext uri="{FF2B5EF4-FFF2-40B4-BE49-F238E27FC236}">
                <a16:creationId xmlns:a16="http://schemas.microsoft.com/office/drawing/2014/main" id="{998BA06A-7392-1823-33DE-26D9E4BEC7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22" t="14074" r="4337" b="8571"/>
          <a:stretch>
            <a:fillRect/>
          </a:stretch>
        </p:blipFill>
        <p:spPr>
          <a:xfrm>
            <a:off x="6133476" y="3404720"/>
            <a:ext cx="2225431" cy="1342642"/>
          </a:xfrm>
          <a:prstGeom prst="rect">
            <a:avLst/>
          </a:prstGeom>
        </p:spPr>
      </p:pic>
      <p:pic>
        <p:nvPicPr>
          <p:cNvPr id="9" name="Content Placeholder 8" descr="A screenshot of a phone&#10;&#10;AI-generated content may be incorrect.">
            <a:extLst>
              <a:ext uri="{FF2B5EF4-FFF2-40B4-BE49-F238E27FC236}">
                <a16:creationId xmlns:a16="http://schemas.microsoft.com/office/drawing/2014/main" id="{A40EA439-91C2-96E1-FEE2-0AE369CFB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99390" y="3428999"/>
            <a:ext cx="1613670" cy="1344385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C7ACBAF8-DC00-97CA-C408-7D4890279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43" y="5177946"/>
            <a:ext cx="1536000" cy="1440000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6C4E4A-F975-526D-2A0B-640653F7E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322" y="5156546"/>
            <a:ext cx="3416170" cy="14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77D71B-3D5E-7A46-722D-006C32C58FE4}"/>
              </a:ext>
            </a:extLst>
          </p:cNvPr>
          <p:cNvSpPr txBox="1"/>
          <p:nvPr/>
        </p:nvSpPr>
        <p:spPr>
          <a:xfrm>
            <a:off x="282646" y="797603"/>
            <a:ext cx="225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Search for "</a:t>
            </a:r>
            <a:r>
              <a:rPr lang="en-IN" sz="1600" b="1" dirty="0" err="1"/>
              <a:t>BotFather</a:t>
            </a:r>
            <a:r>
              <a:rPr lang="en-IN" sz="1600" dirty="0"/>
              <a:t>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6A2244-6527-0B9E-3048-5D1151C18870}"/>
              </a:ext>
            </a:extLst>
          </p:cNvPr>
          <p:cNvSpPr txBox="1"/>
          <p:nvPr/>
        </p:nvSpPr>
        <p:spPr>
          <a:xfrm>
            <a:off x="2806969" y="808820"/>
            <a:ext cx="3438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Press </a:t>
            </a:r>
            <a:r>
              <a:rPr lang="en-IN" sz="1600" dirty="0" err="1"/>
              <a:t>BotFather's</a:t>
            </a:r>
            <a:r>
              <a:rPr lang="en-IN" sz="1600" dirty="0"/>
              <a:t> </a:t>
            </a:r>
            <a:r>
              <a:rPr lang="en-IN" sz="1600" b="1" dirty="0"/>
              <a:t>"Start" button</a:t>
            </a:r>
          </a:p>
        </p:txBody>
      </p:sp>
      <p:pic>
        <p:nvPicPr>
          <p:cNvPr id="21" name="Picture 20" descr="A screenshot of a chatbot&#10;&#10;AI-generated content may be incorrect.">
            <a:extLst>
              <a:ext uri="{FF2B5EF4-FFF2-40B4-BE49-F238E27FC236}">
                <a16:creationId xmlns:a16="http://schemas.microsoft.com/office/drawing/2014/main" id="{6B50640B-3A46-7225-E05F-0E6798FD670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063" t="57460" r="4981"/>
          <a:stretch>
            <a:fillRect/>
          </a:stretch>
        </p:blipFill>
        <p:spPr>
          <a:xfrm>
            <a:off x="3140059" y="1284121"/>
            <a:ext cx="2214920" cy="1503614"/>
          </a:xfrm>
          <a:prstGeom prst="rect">
            <a:avLst/>
          </a:prstGeom>
        </p:spPr>
      </p:pic>
      <p:pic>
        <p:nvPicPr>
          <p:cNvPr id="22" name="Picture 21" descr="A screenshot of a chat&#10;&#10;AI-generated content may be incorrect.">
            <a:extLst>
              <a:ext uri="{FF2B5EF4-FFF2-40B4-BE49-F238E27FC236}">
                <a16:creationId xmlns:a16="http://schemas.microsoft.com/office/drawing/2014/main" id="{90291C27-2EE1-2F5B-9CF7-49BE35274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161" y="1328444"/>
            <a:ext cx="1817378" cy="1498764"/>
          </a:xfrm>
          <a:prstGeom prst="rect">
            <a:avLst/>
          </a:prstGeom>
        </p:spPr>
      </p:pic>
      <p:pic>
        <p:nvPicPr>
          <p:cNvPr id="23" name="Picture 22" descr="A screenshot of a phone&#10;&#10;AI-generated content may be incorrect.">
            <a:extLst>
              <a:ext uri="{FF2B5EF4-FFF2-40B4-BE49-F238E27FC236}">
                <a16:creationId xmlns:a16="http://schemas.microsoft.com/office/drawing/2014/main" id="{1CB6E960-0091-A34D-AC4A-7D543BE6D8E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608" t="11718" r="3992" b="18956"/>
          <a:stretch>
            <a:fillRect/>
          </a:stretch>
        </p:blipFill>
        <p:spPr>
          <a:xfrm>
            <a:off x="382544" y="1243204"/>
            <a:ext cx="1698122" cy="15064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89CA144-9CB7-C8AA-BAEE-70DDC979DE54}"/>
              </a:ext>
            </a:extLst>
          </p:cNvPr>
          <p:cNvSpPr txBox="1"/>
          <p:nvPr/>
        </p:nvSpPr>
        <p:spPr>
          <a:xfrm>
            <a:off x="5915041" y="771869"/>
            <a:ext cx="285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Type </a:t>
            </a:r>
            <a:r>
              <a:rPr lang="en-IN" sz="1600" b="1" dirty="0"/>
              <a:t>the command /</a:t>
            </a:r>
            <a:r>
              <a:rPr lang="en-IN" sz="1600" b="1" dirty="0" err="1"/>
              <a:t>newbot</a:t>
            </a:r>
            <a:r>
              <a:rPr lang="en-IN" sz="1600" b="1" dirty="0"/>
              <a:t> </a:t>
            </a:r>
          </a:p>
          <a:p>
            <a:r>
              <a:rPr lang="en-IN" sz="1600" dirty="0"/>
              <a:t>and press Enter</a:t>
            </a:r>
            <a:endParaRPr lang="en-IN" sz="16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9D00F7-882D-DF09-B047-E03DEA7AFF02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967978-8DE1-8F37-E198-19C0C947EA49}"/>
              </a:ext>
            </a:extLst>
          </p:cNvPr>
          <p:cNvSpPr txBox="1"/>
          <p:nvPr/>
        </p:nvSpPr>
        <p:spPr>
          <a:xfrm>
            <a:off x="8638216" y="787139"/>
            <a:ext cx="2592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Create a </a:t>
            </a:r>
            <a:r>
              <a:rPr lang="en-IN" sz="1600" b="1" dirty="0"/>
              <a:t>name </a:t>
            </a:r>
            <a:r>
              <a:rPr lang="en-IN" sz="1600" dirty="0"/>
              <a:t>for your </a:t>
            </a:r>
            <a:r>
              <a:rPr lang="en-IN" sz="1600" b="1" dirty="0"/>
              <a:t>bot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EDE24C7-A0FE-3096-DE74-AC29BDBD240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267" r="4828" b="4204"/>
          <a:stretch>
            <a:fillRect/>
          </a:stretch>
        </p:blipFill>
        <p:spPr>
          <a:xfrm>
            <a:off x="384152" y="3340317"/>
            <a:ext cx="1662382" cy="14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DE4A89-8FEB-ACB2-28D8-1D7C4C1F2278}"/>
              </a:ext>
            </a:extLst>
          </p:cNvPr>
          <p:cNvSpPr txBox="1"/>
          <p:nvPr/>
        </p:nvSpPr>
        <p:spPr>
          <a:xfrm>
            <a:off x="74475" y="2947665"/>
            <a:ext cx="3438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Enter your username with </a:t>
            </a:r>
            <a:r>
              <a:rPr lang="en-IN" sz="1600" b="1" dirty="0"/>
              <a:t>“_bot”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9D9B7EC-010E-2020-5A9D-5A07CC02711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770" r="5574"/>
          <a:stretch>
            <a:fillRect/>
          </a:stretch>
        </p:blipFill>
        <p:spPr>
          <a:xfrm>
            <a:off x="3082368" y="3338468"/>
            <a:ext cx="2218115" cy="14553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06BB7C-3D38-5CB3-F3B3-A637514A0499}"/>
              </a:ext>
            </a:extLst>
          </p:cNvPr>
          <p:cNvSpPr txBox="1"/>
          <p:nvPr/>
        </p:nvSpPr>
        <p:spPr>
          <a:xfrm>
            <a:off x="3169270" y="2947665"/>
            <a:ext cx="2798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A </a:t>
            </a:r>
            <a:r>
              <a:rPr lang="en-IN" sz="1600" b="1" dirty="0"/>
              <a:t>Token No. </a:t>
            </a:r>
            <a:r>
              <a:rPr lang="en-IN" sz="1600" dirty="0"/>
              <a:t>is generated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625CCB-EEA5-A0A8-9F52-8F7AFB0DAFE2}"/>
              </a:ext>
            </a:extLst>
          </p:cNvPr>
          <p:cNvSpPr txBox="1"/>
          <p:nvPr/>
        </p:nvSpPr>
        <p:spPr>
          <a:xfrm>
            <a:off x="6044798" y="2993582"/>
            <a:ext cx="2402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</a:t>
            </a:r>
            <a:r>
              <a:rPr lang="en-IN" sz="1600" dirty="0"/>
              <a:t>o not paste it directly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137B32-0780-7D8F-A551-C1E50090D4A6}"/>
              </a:ext>
            </a:extLst>
          </p:cNvPr>
          <p:cNvSpPr txBox="1"/>
          <p:nvPr/>
        </p:nvSpPr>
        <p:spPr>
          <a:xfrm>
            <a:off x="8776492" y="3029191"/>
            <a:ext cx="2402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Go to your </a:t>
            </a:r>
            <a:r>
              <a:rPr lang="en-US" sz="1600" b="1" dirty="0"/>
              <a:t>TG account</a:t>
            </a:r>
            <a:endParaRPr lang="en-IN" sz="16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BB2C1AA-13A8-FF7C-2555-552ADDC808ED}"/>
              </a:ext>
            </a:extLst>
          </p:cNvPr>
          <p:cNvSpPr txBox="1"/>
          <p:nvPr/>
        </p:nvSpPr>
        <p:spPr>
          <a:xfrm>
            <a:off x="2070869" y="5436281"/>
            <a:ext cx="1861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Then, A</a:t>
            </a:r>
            <a:r>
              <a:rPr lang="en-IN" sz="1600" dirty="0"/>
              <a:t>dd your bot as an </a:t>
            </a:r>
            <a:r>
              <a:rPr lang="en-IN" sz="1600" b="1" dirty="0"/>
              <a:t>admin</a:t>
            </a:r>
            <a:r>
              <a:rPr lang="en-IN" sz="1600" dirty="0"/>
              <a:t> in your </a:t>
            </a:r>
            <a:r>
              <a:rPr lang="en-IN" sz="1600" b="1" dirty="0"/>
              <a:t>TG account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132DD0-DA38-2106-443A-0AC18FED7A22}"/>
              </a:ext>
            </a:extLst>
          </p:cNvPr>
          <p:cNvSpPr txBox="1"/>
          <p:nvPr/>
        </p:nvSpPr>
        <p:spPr>
          <a:xfrm>
            <a:off x="9099390" y="5313170"/>
            <a:ext cx="1995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Now, You can add your </a:t>
            </a:r>
            <a:r>
              <a:rPr lang="en-US" sz="1600" b="1" dirty="0"/>
              <a:t>Token</a:t>
            </a:r>
            <a:r>
              <a:rPr lang="en-US" sz="1600" dirty="0"/>
              <a:t> </a:t>
            </a:r>
            <a:r>
              <a:rPr lang="en-US" sz="1600" b="1" dirty="0"/>
              <a:t>No</a:t>
            </a:r>
            <a:r>
              <a:rPr lang="en-US" sz="1600" dirty="0"/>
              <a:t>. in your </a:t>
            </a:r>
            <a:r>
              <a:rPr lang="en-US" sz="1600" b="1" dirty="0"/>
              <a:t>EK </a:t>
            </a:r>
            <a:r>
              <a:rPr lang="en-US" sz="1600" b="1" dirty="0" err="1"/>
              <a:t>Affiiaters</a:t>
            </a:r>
            <a:r>
              <a:rPr lang="en-US" sz="1600" b="1" dirty="0"/>
              <a:t> </a:t>
            </a:r>
            <a:r>
              <a:rPr lang="en-US" sz="1600" dirty="0"/>
              <a:t>account</a:t>
            </a:r>
            <a:endParaRPr lang="en-IN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947885-D03B-2D3D-BF84-66F58E225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37" y="-45246"/>
            <a:ext cx="6391491" cy="102122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How To Find Token Number?</a:t>
            </a:r>
            <a:endParaRPr lang="en-IN" sz="2200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276A441-638C-BB48-E9D1-1816921D87AA}"/>
              </a:ext>
            </a:extLst>
          </p:cNvPr>
          <p:cNvSpPr/>
          <p:nvPr/>
        </p:nvSpPr>
        <p:spPr>
          <a:xfrm>
            <a:off x="2369981" y="1825279"/>
            <a:ext cx="534648" cy="22851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7C0651A-5DF2-8DA6-6B3E-05D5A27E7DAA}"/>
              </a:ext>
            </a:extLst>
          </p:cNvPr>
          <p:cNvSpPr/>
          <p:nvPr/>
        </p:nvSpPr>
        <p:spPr>
          <a:xfrm>
            <a:off x="5521705" y="1901988"/>
            <a:ext cx="534648" cy="22851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86DF3A6-93FB-9162-9A8F-9155A105FE84}"/>
              </a:ext>
            </a:extLst>
          </p:cNvPr>
          <p:cNvSpPr/>
          <p:nvPr/>
        </p:nvSpPr>
        <p:spPr>
          <a:xfrm>
            <a:off x="8231347" y="1993327"/>
            <a:ext cx="534648" cy="22851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DFCB270-0D48-F830-F109-2DA65E9BDC3E}"/>
              </a:ext>
            </a:extLst>
          </p:cNvPr>
          <p:cNvSpPr/>
          <p:nvPr/>
        </p:nvSpPr>
        <p:spPr>
          <a:xfrm>
            <a:off x="2357550" y="4027416"/>
            <a:ext cx="534648" cy="22851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56A91AC-BB7D-E2D7-24EA-DE65B33BF4F3}"/>
              </a:ext>
            </a:extLst>
          </p:cNvPr>
          <p:cNvSpPr/>
          <p:nvPr/>
        </p:nvSpPr>
        <p:spPr>
          <a:xfrm>
            <a:off x="5490029" y="4011774"/>
            <a:ext cx="534648" cy="22851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A8EFCCB-31C3-0389-80F8-5670892F37DC}"/>
              </a:ext>
            </a:extLst>
          </p:cNvPr>
          <p:cNvSpPr/>
          <p:nvPr/>
        </p:nvSpPr>
        <p:spPr>
          <a:xfrm>
            <a:off x="8461824" y="4049174"/>
            <a:ext cx="534648" cy="22851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75877C6-0729-437D-9B37-F25853AECFD9}"/>
              </a:ext>
            </a:extLst>
          </p:cNvPr>
          <p:cNvSpPr/>
          <p:nvPr/>
        </p:nvSpPr>
        <p:spPr>
          <a:xfrm>
            <a:off x="4342461" y="5790830"/>
            <a:ext cx="534648" cy="2142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18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64D8C-0F3A-CBA5-09C5-A5CD51E88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8CD0-0C42-4C65-521A-D5EA4EE6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71" y="234729"/>
            <a:ext cx="7291029" cy="728834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00B050"/>
                </a:solidFill>
              </a:rPr>
              <a:t>Converting Links &amp; Auto-Posting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CF49AF-400F-F482-2F6F-8EB28F61C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471" y="1103385"/>
            <a:ext cx="2201764" cy="1437800"/>
          </a:xfrm>
          <a:prstGeom prst="rect">
            <a:avLst/>
          </a:prstGeom>
        </p:spPr>
      </p:pic>
      <p:pic>
        <p:nvPicPr>
          <p:cNvPr id="6" name="Picture 5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93B4C8EA-C793-772C-3C2A-C575C8EF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63"/>
          <a:stretch>
            <a:fillRect/>
          </a:stretch>
        </p:blipFill>
        <p:spPr>
          <a:xfrm>
            <a:off x="5866204" y="1114167"/>
            <a:ext cx="1568414" cy="1437800"/>
          </a:xfrm>
          <a:prstGeom prst="rect">
            <a:avLst/>
          </a:prstGeom>
        </p:spPr>
      </p:pic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6355C218-11E1-4588-4A6F-84415E17D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165" y="1079824"/>
            <a:ext cx="2680383" cy="1437801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C3FB9E-5AAD-B577-6057-124E4250D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298" y="4206621"/>
            <a:ext cx="2685809" cy="164101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89912A-077E-7812-5F47-DA28F8B77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150" y="4339734"/>
            <a:ext cx="2401405" cy="150654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349FFC-AAA9-EBFE-FC9D-558473E6E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04" y="4346728"/>
            <a:ext cx="2680383" cy="14995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9DAAAF-2F4B-46B5-13E7-DCC6416ADC40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A collage of various items&#10;&#10;AI-generated content may be incorrect.">
            <a:extLst>
              <a:ext uri="{FF2B5EF4-FFF2-40B4-BE49-F238E27FC236}">
                <a16:creationId xmlns:a16="http://schemas.microsoft.com/office/drawing/2014/main" id="{62D25A68-0E9F-0D39-EABC-9661721AD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9486" y="1103385"/>
            <a:ext cx="2201763" cy="143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F557D1-AE86-8076-7BFE-591B5F2B9E9F}"/>
              </a:ext>
            </a:extLst>
          </p:cNvPr>
          <p:cNvSpPr txBox="1"/>
          <p:nvPr/>
        </p:nvSpPr>
        <p:spPr>
          <a:xfrm>
            <a:off x="646471" y="3036222"/>
            <a:ext cx="4830303" cy="880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05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Powerful Link Conversion:</a:t>
            </a:r>
            <a:br>
              <a:rPr lang="en-IN" sz="105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05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The converter is designed to </a:t>
            </a:r>
            <a:r>
              <a:rPr lang="en-IN" sz="105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convert multiple deal links into profit links</a:t>
            </a:r>
            <a:r>
              <a:rPr lang="en-IN" sz="105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efficiently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05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◦ The best part is that </a:t>
            </a:r>
            <a:r>
              <a:rPr lang="en-IN" sz="105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don't need to make any changes</a:t>
            </a:r>
            <a:r>
              <a:rPr lang="en-IN" sz="105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your original post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B165BD-5FC4-1F67-DF6C-23B997968BD9}"/>
              </a:ext>
            </a:extLst>
          </p:cNvPr>
          <p:cNvSpPr txBox="1"/>
          <p:nvPr/>
        </p:nvSpPr>
        <p:spPr>
          <a:xfrm>
            <a:off x="5892228" y="2953418"/>
            <a:ext cx="470032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  <a:buNone/>
            </a:pP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Simplified Posting Process:</a:t>
            </a:r>
            <a:endParaRPr lang="en-IN" sz="900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  <a:buNone/>
            </a:pP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◦ You can simply </a:t>
            </a: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paste your post content</a:t>
            </a: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into EK </a:t>
            </a:r>
            <a:r>
              <a:rPr lang="en-IN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Affiliaters</a:t>
            </a:r>
            <a:endParaRPr lang="en-IN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800"/>
              </a:spcAft>
              <a:buNone/>
            </a:pP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◦ Upon pressing the</a:t>
            </a: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"Convert" button</a:t>
            </a: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your post is converted into an </a:t>
            </a:r>
            <a:r>
              <a:rPr lang="en-IN" sz="9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en-IN" sz="9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arnkaro</a:t>
            </a: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link and is </a:t>
            </a:r>
            <a:r>
              <a:rPr lang="en-IN" sz="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ready to be automatically shared</a:t>
            </a:r>
            <a:r>
              <a:rPr lang="en-IN" sz="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your connected Telegram channel</a:t>
            </a:r>
          </a:p>
          <a:p>
            <a:pPr algn="just">
              <a:spcAft>
                <a:spcPts val="800"/>
              </a:spcAft>
            </a:pPr>
            <a:r>
              <a:rPr lang="en-IN" sz="9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◦ Upon clicking on </a:t>
            </a:r>
            <a:r>
              <a:rPr lang="en-IN" sz="900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"Convert Only" Toggle</a:t>
            </a:r>
            <a:r>
              <a:rPr lang="en-IN" sz="9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your post is only converted into an </a:t>
            </a:r>
            <a:r>
              <a:rPr lang="en-IN" sz="900" kern="100" dirty="0" err="1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Earnkaro</a:t>
            </a:r>
            <a:r>
              <a:rPr lang="en-IN" sz="9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link</a:t>
            </a:r>
            <a:endParaRPr lang="en-IN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A79CA5C-6E64-1C14-D717-8AC3815D3165}"/>
              </a:ext>
            </a:extLst>
          </p:cNvPr>
          <p:cNvSpPr/>
          <p:nvPr/>
        </p:nvSpPr>
        <p:spPr>
          <a:xfrm>
            <a:off x="2848235" y="1738405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1398FC2-5A0D-F8D6-5538-89494930493A}"/>
              </a:ext>
            </a:extLst>
          </p:cNvPr>
          <p:cNvSpPr/>
          <p:nvPr/>
        </p:nvSpPr>
        <p:spPr>
          <a:xfrm>
            <a:off x="5487387" y="1761954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6B0B7B4-0243-4BF1-D18B-2AB2551E13F0}"/>
              </a:ext>
            </a:extLst>
          </p:cNvPr>
          <p:cNvSpPr/>
          <p:nvPr/>
        </p:nvSpPr>
        <p:spPr>
          <a:xfrm>
            <a:off x="7493485" y="1761954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372FB270-9609-7126-DBA3-B97027687FCA}"/>
              </a:ext>
            </a:extLst>
          </p:cNvPr>
          <p:cNvSpPr/>
          <p:nvPr/>
        </p:nvSpPr>
        <p:spPr>
          <a:xfrm>
            <a:off x="7043692" y="4826270"/>
            <a:ext cx="456606" cy="228516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41EE94D0-4124-C863-5153-17AD635FED5C}"/>
              </a:ext>
            </a:extLst>
          </p:cNvPr>
          <p:cNvSpPr/>
          <p:nvPr/>
        </p:nvSpPr>
        <p:spPr>
          <a:xfrm>
            <a:off x="3517231" y="4864588"/>
            <a:ext cx="456606" cy="231913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58D6D5-D27D-F677-8C29-83F6C12B9653}"/>
              </a:ext>
            </a:extLst>
          </p:cNvPr>
          <p:cNvSpPr/>
          <p:nvPr/>
        </p:nvSpPr>
        <p:spPr>
          <a:xfrm>
            <a:off x="697685" y="3049057"/>
            <a:ext cx="4743564" cy="82512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4930E7-700C-F558-141C-20391EF71B46}"/>
              </a:ext>
            </a:extLst>
          </p:cNvPr>
          <p:cNvSpPr/>
          <p:nvPr/>
        </p:nvSpPr>
        <p:spPr>
          <a:xfrm>
            <a:off x="5922373" y="2897027"/>
            <a:ext cx="4616734" cy="114899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1ACF273-FEF4-EB84-998E-3EEBA54C50F3}"/>
              </a:ext>
            </a:extLst>
          </p:cNvPr>
          <p:cNvSpPr/>
          <p:nvPr/>
        </p:nvSpPr>
        <p:spPr>
          <a:xfrm>
            <a:off x="9196202" y="2573163"/>
            <a:ext cx="201798" cy="28952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751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88451-27DF-47F6-C392-2B2EA361B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997389-D4A2-24AC-1AFD-009959A98A82}"/>
              </a:ext>
            </a:extLst>
          </p:cNvPr>
          <p:cNvSpPr txBox="1"/>
          <p:nvPr/>
        </p:nvSpPr>
        <p:spPr>
          <a:xfrm>
            <a:off x="4800645" y="4275014"/>
            <a:ext cx="6065274" cy="1611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Checking Link Validity:</a:t>
            </a:r>
            <a:endParaRPr lang="en-I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The tool allows you to </a:t>
            </a:r>
            <a:r>
              <a:rPr lang="en-IN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easily check if a link is your profit link</a:t>
            </a:r>
            <a:r>
              <a:rPr lang="en-IN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by simply pasting it into the designated area.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Supported </a:t>
            </a:r>
            <a:r>
              <a:rPr lang="en-IN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Platforms</a:t>
            </a:r>
            <a:r>
              <a:rPr lang="en-IN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◦ EK </a:t>
            </a:r>
            <a:r>
              <a:rPr lang="en-IN" sz="12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Affiliaters</a:t>
            </a:r>
            <a:r>
              <a:rPr lang="en-IN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supports URLs from major platforms such as </a:t>
            </a:r>
            <a:r>
              <a:rPr lang="en-IN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Flipkart, Amazon, and Myntra</a:t>
            </a:r>
            <a:r>
              <a:rPr lang="en-IN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F9420C-19D1-99E7-B747-C64AFD5E289B}"/>
              </a:ext>
            </a:extLst>
          </p:cNvPr>
          <p:cNvSpPr txBox="1">
            <a:spLocks/>
          </p:cNvSpPr>
          <p:nvPr/>
        </p:nvSpPr>
        <p:spPr>
          <a:xfrm>
            <a:off x="616974" y="207186"/>
            <a:ext cx="4012381" cy="728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dirty="0">
                <a:solidFill>
                  <a:srgbClr val="00B050"/>
                </a:solidFill>
              </a:rPr>
              <a:t>Link Checker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37747-6163-535F-96B7-110C90986EE3}"/>
              </a:ext>
            </a:extLst>
          </p:cNvPr>
          <p:cNvSpPr/>
          <p:nvPr/>
        </p:nvSpPr>
        <p:spPr>
          <a:xfrm>
            <a:off x="11179277" y="0"/>
            <a:ext cx="1012723" cy="6858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71F3AA4A-628A-F947-6857-AABA8C32A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74" y="1081435"/>
            <a:ext cx="1663008" cy="3685163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D61CF202-AAF2-43B3-4E85-D59FA89C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31" y="1710544"/>
            <a:ext cx="1537244" cy="256447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736B34-62D9-2983-5B7D-182132B84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45" y="2070903"/>
            <a:ext cx="2756434" cy="171625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DAF6B5-A3BE-2461-5BDE-1440E54DB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927" y="2070903"/>
            <a:ext cx="2852486" cy="171625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0EC1EA3-12B1-363C-D66A-DFD07FE9226A}"/>
              </a:ext>
            </a:extLst>
          </p:cNvPr>
          <p:cNvSpPr/>
          <p:nvPr/>
        </p:nvSpPr>
        <p:spPr>
          <a:xfrm>
            <a:off x="2313455" y="2884690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9935CA2-45EE-5453-9E07-A8408491F515}"/>
              </a:ext>
            </a:extLst>
          </p:cNvPr>
          <p:cNvSpPr/>
          <p:nvPr/>
        </p:nvSpPr>
        <p:spPr>
          <a:xfrm>
            <a:off x="7652712" y="2951847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2EA9F55-8581-E784-9FED-DB887D880A05}"/>
              </a:ext>
            </a:extLst>
          </p:cNvPr>
          <p:cNvSpPr/>
          <p:nvPr/>
        </p:nvSpPr>
        <p:spPr>
          <a:xfrm>
            <a:off x="4376227" y="2924016"/>
            <a:ext cx="359813" cy="18298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031958-1116-8C51-9C3A-34A56EF6E0AC}"/>
              </a:ext>
            </a:extLst>
          </p:cNvPr>
          <p:cNvSpPr/>
          <p:nvPr/>
        </p:nvSpPr>
        <p:spPr>
          <a:xfrm>
            <a:off x="4800645" y="4275014"/>
            <a:ext cx="6118768" cy="158275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633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24537aa-27f5-4c17-9039-2695dcabcb0c}" enabled="0" method="" siteId="{724537aa-27f5-4c17-9039-2695dcabcb0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1384</Words>
  <Application>Microsoft Office PowerPoint</Application>
  <PresentationFormat>Widescreen</PresentationFormat>
  <Paragraphs>129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Wingdings</vt:lpstr>
      <vt:lpstr>Office Theme</vt:lpstr>
      <vt:lpstr>PowerPoint Presentation</vt:lpstr>
      <vt:lpstr>                                      EK Affiliaters   </vt:lpstr>
      <vt:lpstr>                  How to access Affiliaters? </vt:lpstr>
      <vt:lpstr>Account Creation and Login Directly visiting the affiliaters website and getting started with EK Affiliaters Program</vt:lpstr>
      <vt:lpstr>Understanding Your Dashboard The dashboard provides a summary of the links you have created using the tool</vt:lpstr>
      <vt:lpstr>Set-Up Telegram Auto-Forwarder Bot  To enable automatic forwarding of your converted links to your Telegram channel</vt:lpstr>
      <vt:lpstr>How To Find Token Number?</vt:lpstr>
      <vt:lpstr>Converting Links &amp; Auto-Posting</vt:lpstr>
      <vt:lpstr>PowerPoint Presentation</vt:lpstr>
      <vt:lpstr>Advanced Settings and Features: Link Shortener</vt:lpstr>
      <vt:lpstr>Automate Telegram Channel for Auto-Posting</vt:lpstr>
      <vt:lpstr>PowerPoint Presentation</vt:lpstr>
      <vt:lpstr>Automate WhatsApp Groups for Auto-Posting</vt:lpstr>
      <vt:lpstr>Automate WhatsApp Groups for Auto-Posting</vt:lpstr>
      <vt:lpstr>Affiliate Settings: Syncing your Amazon Tag with EK Affiliaters</vt:lpstr>
      <vt:lpstr>PowerPoint Presentation</vt:lpstr>
    </vt:vector>
  </TitlesOfParts>
  <Company>Pouring Pounds India Pvt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Shivam Gupta</dc:creator>
  <cp:lastModifiedBy>Syed Mohammad Bilal</cp:lastModifiedBy>
  <cp:revision>2</cp:revision>
  <dcterms:created xsi:type="dcterms:W3CDTF">2025-07-29T09:13:05Z</dcterms:created>
  <dcterms:modified xsi:type="dcterms:W3CDTF">2025-08-01T05:51:12Z</dcterms:modified>
</cp:coreProperties>
</file>